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5"/>
  </p:notesMasterIdLst>
  <p:sldIdLst>
    <p:sldId id="257" r:id="rId2"/>
    <p:sldId id="259" r:id="rId3"/>
    <p:sldId id="260" r:id="rId4"/>
    <p:sldId id="266" r:id="rId5"/>
    <p:sldId id="264" r:id="rId6"/>
    <p:sldId id="265" r:id="rId7"/>
    <p:sldId id="271" r:id="rId8"/>
    <p:sldId id="273" r:id="rId9"/>
    <p:sldId id="275" r:id="rId10"/>
    <p:sldId id="277" r:id="rId11"/>
    <p:sldId id="278" r:id="rId12"/>
    <p:sldId id="279" r:id="rId13"/>
    <p:sldId id="280" r:id="rId14"/>
    <p:sldId id="281" r:id="rId15"/>
    <p:sldId id="282" r:id="rId16"/>
    <p:sldId id="284" r:id="rId17"/>
    <p:sldId id="286" r:id="rId18"/>
    <p:sldId id="287" r:id="rId19"/>
    <p:sldId id="288" r:id="rId20"/>
    <p:sldId id="289" r:id="rId21"/>
    <p:sldId id="291" r:id="rId22"/>
    <p:sldId id="292" r:id="rId23"/>
    <p:sldId id="293" r:id="rId24"/>
    <p:sldId id="294" r:id="rId25"/>
    <p:sldId id="295" r:id="rId26"/>
    <p:sldId id="296" r:id="rId27"/>
    <p:sldId id="298" r:id="rId28"/>
    <p:sldId id="299" r:id="rId29"/>
    <p:sldId id="300" r:id="rId30"/>
    <p:sldId id="301" r:id="rId31"/>
    <p:sldId id="302" r:id="rId32"/>
    <p:sldId id="303" r:id="rId33"/>
    <p:sldId id="304" r:id="rId34"/>
    <p:sldId id="305" r:id="rId35"/>
    <p:sldId id="306" r:id="rId36"/>
    <p:sldId id="307" r:id="rId37"/>
    <p:sldId id="309" r:id="rId38"/>
    <p:sldId id="311" r:id="rId39"/>
    <p:sldId id="312" r:id="rId40"/>
    <p:sldId id="313" r:id="rId41"/>
    <p:sldId id="314" r:id="rId42"/>
    <p:sldId id="269" r:id="rId43"/>
    <p:sldId id="315" r:id="rId44"/>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75663"/>
  </p:normalViewPr>
  <p:slideViewPr>
    <p:cSldViewPr snapToGrid="0" snapToObjects="1">
      <p:cViewPr varScale="1">
        <p:scale>
          <a:sx n="34" d="100"/>
          <a:sy n="34" d="100"/>
        </p:scale>
        <p:origin x="11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FE87A-FAF1-194D-AE9F-67493C0D4E24}" type="datetimeFigureOut">
              <a:rPr lang="en-US" smtClean="0"/>
              <a:t>9/24/23</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B046D-8AB7-7044-8545-1FA2ECA60431}" type="slidenum">
              <a:rPr lang="en-US" smtClean="0"/>
              <a:t>‹#›</a:t>
            </a:fld>
            <a:endParaRPr lang="en-US"/>
          </a:p>
        </p:txBody>
      </p:sp>
    </p:spTree>
    <p:extLst>
      <p:ext uri="{BB962C8B-B14F-4D97-AF65-F5344CB8AC3E}">
        <p14:creationId xmlns:p14="http://schemas.microsoft.com/office/powerpoint/2010/main" val="3667556363"/>
      </p:ext>
    </p:extLst>
  </p:cSld>
  <p:clrMap bg1="lt1" tx1="dk1" bg2="lt2" tx2="dk2" accent1="accent1" accent2="accent2" accent3="accent3" accent4="accent4" accent5="accent5" accent6="accent6" hlink="hlink" folHlink="folHlink"/>
  <p:notesStyle>
    <a:lvl1pPr marL="0" algn="l" defTabSz="2370125" rtl="0" eaLnBrk="1" latinLnBrk="0" hangingPunct="1">
      <a:defRPr sz="3110" kern="1200">
        <a:solidFill>
          <a:schemeClr val="tx1"/>
        </a:solidFill>
        <a:latin typeface="+mn-lt"/>
        <a:ea typeface="+mn-ea"/>
        <a:cs typeface="+mn-cs"/>
      </a:defRPr>
    </a:lvl1pPr>
    <a:lvl2pPr marL="1185062" algn="l" defTabSz="2370125" rtl="0" eaLnBrk="1" latinLnBrk="0" hangingPunct="1">
      <a:defRPr sz="3110" kern="1200">
        <a:solidFill>
          <a:schemeClr val="tx1"/>
        </a:solidFill>
        <a:latin typeface="+mn-lt"/>
        <a:ea typeface="+mn-ea"/>
        <a:cs typeface="+mn-cs"/>
      </a:defRPr>
    </a:lvl2pPr>
    <a:lvl3pPr marL="2370125" algn="l" defTabSz="2370125" rtl="0" eaLnBrk="1" latinLnBrk="0" hangingPunct="1">
      <a:defRPr sz="3110" kern="1200">
        <a:solidFill>
          <a:schemeClr val="tx1"/>
        </a:solidFill>
        <a:latin typeface="+mn-lt"/>
        <a:ea typeface="+mn-ea"/>
        <a:cs typeface="+mn-cs"/>
      </a:defRPr>
    </a:lvl3pPr>
    <a:lvl4pPr marL="3555187" algn="l" defTabSz="2370125" rtl="0" eaLnBrk="1" latinLnBrk="0" hangingPunct="1">
      <a:defRPr sz="3110" kern="1200">
        <a:solidFill>
          <a:schemeClr val="tx1"/>
        </a:solidFill>
        <a:latin typeface="+mn-lt"/>
        <a:ea typeface="+mn-ea"/>
        <a:cs typeface="+mn-cs"/>
      </a:defRPr>
    </a:lvl4pPr>
    <a:lvl5pPr marL="4740250" algn="l" defTabSz="2370125" rtl="0" eaLnBrk="1" latinLnBrk="0" hangingPunct="1">
      <a:defRPr sz="3110" kern="1200">
        <a:solidFill>
          <a:schemeClr val="tx1"/>
        </a:solidFill>
        <a:latin typeface="+mn-lt"/>
        <a:ea typeface="+mn-ea"/>
        <a:cs typeface="+mn-cs"/>
      </a:defRPr>
    </a:lvl5pPr>
    <a:lvl6pPr marL="5925312" algn="l" defTabSz="2370125" rtl="0" eaLnBrk="1" latinLnBrk="0" hangingPunct="1">
      <a:defRPr sz="3110" kern="1200">
        <a:solidFill>
          <a:schemeClr val="tx1"/>
        </a:solidFill>
        <a:latin typeface="+mn-lt"/>
        <a:ea typeface="+mn-ea"/>
        <a:cs typeface="+mn-cs"/>
      </a:defRPr>
    </a:lvl6pPr>
    <a:lvl7pPr marL="7110374" algn="l" defTabSz="2370125" rtl="0" eaLnBrk="1" latinLnBrk="0" hangingPunct="1">
      <a:defRPr sz="3110" kern="1200">
        <a:solidFill>
          <a:schemeClr val="tx1"/>
        </a:solidFill>
        <a:latin typeface="+mn-lt"/>
        <a:ea typeface="+mn-ea"/>
        <a:cs typeface="+mn-cs"/>
      </a:defRPr>
    </a:lvl7pPr>
    <a:lvl8pPr marL="8295437" algn="l" defTabSz="2370125" rtl="0" eaLnBrk="1" latinLnBrk="0" hangingPunct="1">
      <a:defRPr sz="3110" kern="1200">
        <a:solidFill>
          <a:schemeClr val="tx1"/>
        </a:solidFill>
        <a:latin typeface="+mn-lt"/>
        <a:ea typeface="+mn-ea"/>
        <a:cs typeface="+mn-cs"/>
      </a:defRPr>
    </a:lvl8pPr>
    <a:lvl9pPr marL="9480499" algn="l" defTabSz="2370125" rtl="0" eaLnBrk="1" latinLnBrk="0" hangingPunct="1">
      <a:defRPr sz="31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To do list</a:t>
            </a:r>
          </a:p>
          <a:p>
            <a:pPr marL="0" indent="0">
              <a:buNone/>
            </a:pPr>
            <a:r>
              <a:rPr lang="en-US" dirty="0"/>
              <a:t>-Citations embedded</a:t>
            </a:r>
          </a:p>
          <a:p>
            <a:pPr marL="0" indent="0">
              <a:buNone/>
            </a:pPr>
            <a:r>
              <a:rPr lang="en-US" dirty="0"/>
              <a:t>-Color palate decisions</a:t>
            </a:r>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r>
              <a:rPr lang="en-US" sz="1800" dirty="0">
                <a:effectLst/>
                <a:latin typeface="AdvOT1ef757c0"/>
              </a:rPr>
              <a:t>Nava et al</a:t>
            </a:r>
            <a:r>
              <a:rPr lang="en-US" sz="1800" dirty="0">
                <a:solidFill>
                  <a:srgbClr val="2196D1"/>
                </a:solidFill>
                <a:effectLst/>
                <a:latin typeface="AdvOT1ef757c0"/>
              </a:rPr>
              <a:t>35 </a:t>
            </a:r>
            <a:r>
              <a:rPr lang="en-US" sz="1800" dirty="0">
                <a:effectLst/>
                <a:latin typeface="AdvOT1ef757c0"/>
              </a:rPr>
              <a:t>randomized 97 high- risk patients who were extubated following successful SBT to receive either NIV or standard care 1 h after extubation. High-risk patients were those who failed more than one SBT, had a PaCO2 </a:t>
            </a:r>
            <a:r>
              <a:rPr lang="en-US" sz="1800" dirty="0">
                <a:effectLst/>
                <a:latin typeface="AdvP4C4E51"/>
              </a:rPr>
              <a:t>&gt; </a:t>
            </a:r>
            <a:r>
              <a:rPr lang="en-US" sz="1800" dirty="0">
                <a:effectLst/>
                <a:latin typeface="AdvOT1ef757c0"/>
              </a:rPr>
              <a:t>45 mm Hg after extubation, more than one comorbid condition, a weak cough, or upper airway stridor that did not require immediate reintubation. The NIV group had a reduced need for reintubation (4 of 48 vs 12 of 49; </a:t>
            </a:r>
            <a:r>
              <a:rPr lang="en-US" sz="1800" dirty="0">
                <a:effectLst/>
                <a:latin typeface="AdvOT7d6df7ab.I"/>
              </a:rPr>
              <a:t>P </a:t>
            </a:r>
            <a:r>
              <a:rPr lang="en-US" sz="1800" dirty="0">
                <a:effectLst/>
                <a:latin typeface="AdvP4C4E74"/>
              </a:rPr>
              <a:t>1⁄4 </a:t>
            </a:r>
            <a:r>
              <a:rPr lang="en-US" sz="1800" dirty="0">
                <a:effectLst/>
                <a:latin typeface="AdvOT1ef757c0"/>
              </a:rPr>
              <a:t>.027) and a reduction in ICU mortality (3 of 48 vs 9 of 49; </a:t>
            </a:r>
            <a:r>
              <a:rPr lang="en-US" sz="1800" dirty="0">
                <a:effectLst/>
                <a:latin typeface="AdvOT7d6df7ab.I"/>
              </a:rPr>
              <a:t>P </a:t>
            </a:r>
            <a:r>
              <a:rPr lang="en-US" sz="1800" dirty="0">
                <a:effectLst/>
                <a:latin typeface="AdvP4C4E51"/>
              </a:rPr>
              <a:t>&lt; </a:t>
            </a:r>
            <a:r>
              <a:rPr lang="en-US" sz="1800" dirty="0">
                <a:effectLst/>
                <a:latin typeface="AdvOT1ef757c0"/>
              </a:rPr>
              <a:t>.01). </a:t>
            </a:r>
            <a:endParaRPr lang="en-US" dirty="0"/>
          </a:p>
          <a:p>
            <a:r>
              <a:rPr lang="en-US" sz="1800" b="1" dirty="0">
                <a:effectLst/>
                <a:latin typeface="AdvOT1ef757c0"/>
              </a:rPr>
              <a:t>Ferrer et a</a:t>
            </a:r>
            <a:r>
              <a:rPr lang="en-US" sz="1800" dirty="0">
                <a:effectLst/>
                <a:latin typeface="AdvOT1ef757c0"/>
              </a:rPr>
              <a:t>l</a:t>
            </a:r>
            <a:r>
              <a:rPr lang="en-US" sz="1800" dirty="0">
                <a:solidFill>
                  <a:srgbClr val="2196D1"/>
                </a:solidFill>
                <a:effectLst/>
                <a:latin typeface="AdvOT1ef757c0"/>
              </a:rPr>
              <a:t> </a:t>
            </a:r>
            <a:r>
              <a:rPr lang="en-US" sz="1800" dirty="0">
                <a:effectLst/>
                <a:latin typeface="AdvOT1ef757c0"/>
              </a:rPr>
              <a:t>randomized 162 patients to NIV or standard care after extubation. Patients were selected following a successful SBT if they had risk factors for reintubation de</a:t>
            </a:r>
            <a:r>
              <a:rPr lang="en-US" sz="1800" dirty="0">
                <a:effectLst/>
                <a:latin typeface="AdvOT1ef757c0+fb"/>
              </a:rPr>
              <a:t>fi</a:t>
            </a:r>
            <a:r>
              <a:rPr lang="en-US" sz="1800" dirty="0">
                <a:effectLst/>
                <a:latin typeface="AdvOT1ef757c0"/>
              </a:rPr>
              <a:t>ned as age </a:t>
            </a:r>
            <a:r>
              <a:rPr lang="en-US" sz="1800" dirty="0">
                <a:effectLst/>
                <a:latin typeface="AdvP4C4E51"/>
              </a:rPr>
              <a:t>&gt; </a:t>
            </a:r>
            <a:r>
              <a:rPr lang="en-US" sz="1800" dirty="0">
                <a:effectLst/>
                <a:latin typeface="AdvOT1ef757c0"/>
              </a:rPr>
              <a:t>65 years, cardiac failure as a cause for respiratory failure, or an APACHE II score </a:t>
            </a:r>
            <a:r>
              <a:rPr lang="en-US" sz="1800" dirty="0">
                <a:effectLst/>
                <a:latin typeface="AdvP4C4E51"/>
              </a:rPr>
              <a:t>&gt; </a:t>
            </a:r>
            <a:r>
              <a:rPr lang="en-US" sz="1800" dirty="0">
                <a:effectLst/>
                <a:latin typeface="AdvOT1ef757c0"/>
              </a:rPr>
              <a:t>12 on the day of extubation. </a:t>
            </a:r>
            <a:r>
              <a:rPr lang="en-US" sz="1800" b="1" dirty="0">
                <a:effectLst/>
                <a:latin typeface="AdvOT1ef757c0"/>
              </a:rPr>
              <a:t>Patients receiving NIV had reduced reintubation rates (13 of 79 vs 27 of 83; </a:t>
            </a:r>
            <a:r>
              <a:rPr lang="en-US" sz="1800" b="1" dirty="0">
                <a:effectLst/>
                <a:latin typeface="AdvOT7d6df7ab.I"/>
              </a:rPr>
              <a:t>P </a:t>
            </a:r>
            <a:r>
              <a:rPr lang="en-US" sz="1800" b="1" dirty="0">
                <a:effectLst/>
                <a:latin typeface="AdvP4C4E74"/>
              </a:rPr>
              <a:t>1⁄4 </a:t>
            </a:r>
            <a:r>
              <a:rPr lang="en-US" sz="1800" b="1" dirty="0">
                <a:effectLst/>
                <a:latin typeface="AdvOT1ef757c0"/>
              </a:rPr>
              <a:t>.029) and ICU mortality </a:t>
            </a:r>
            <a:r>
              <a:rPr lang="en-US" sz="1800" dirty="0">
                <a:effectLst/>
                <a:latin typeface="AdvOT1ef757c0"/>
              </a:rPr>
              <a:t>(2 of 79 vs 12 of 83;</a:t>
            </a:r>
            <a:br>
              <a:rPr lang="en-US" sz="1800" dirty="0">
                <a:effectLst/>
                <a:latin typeface="AdvOT1ef757c0"/>
              </a:rPr>
            </a:br>
            <a:r>
              <a:rPr lang="en-US" sz="1800" dirty="0">
                <a:effectLst/>
                <a:latin typeface="AdvOT7d6df7ab.I"/>
              </a:rPr>
              <a:t>P </a:t>
            </a:r>
            <a:r>
              <a:rPr lang="en-US" sz="1800" dirty="0">
                <a:effectLst/>
                <a:latin typeface="AdvP4C4E74"/>
              </a:rPr>
              <a:t>1⁄4 </a:t>
            </a:r>
            <a:r>
              <a:rPr lang="en-US" sz="1800" dirty="0">
                <a:effectLst/>
                <a:latin typeface="AdvOT1ef757c0"/>
              </a:rPr>
              <a:t>.015) </a:t>
            </a:r>
            <a:r>
              <a:rPr lang="en-US" sz="1800" b="1" dirty="0">
                <a:effectLst/>
                <a:latin typeface="AdvOT1ef757c0"/>
              </a:rPr>
              <a:t>but not ICU length of stay or long-term mortality</a:t>
            </a:r>
            <a:r>
              <a:rPr lang="en-US" sz="1800" dirty="0">
                <a:effectLst/>
                <a:latin typeface="AdvOT1ef757c0"/>
              </a:rPr>
              <a:t>. Of interest, those patients who were hypercapnic during the SBT had reduced ICU mortality if they received NIV compared with standard care </a:t>
            </a:r>
            <a:r>
              <a:rPr lang="en-US" sz="1800" dirty="0" err="1">
                <a:effectLst/>
                <a:latin typeface="AdvOT1ef757c0"/>
              </a:rPr>
              <a:t>postextubation</a:t>
            </a:r>
            <a:r>
              <a:rPr lang="en-US" sz="1800" dirty="0">
                <a:effectLst/>
                <a:latin typeface="AdvOT1ef757c0"/>
              </a:rPr>
              <a:t> (0 of 27 vs 4 of 22; </a:t>
            </a:r>
            <a:r>
              <a:rPr lang="en-US" sz="1800" dirty="0">
                <a:effectLst/>
                <a:latin typeface="AdvOT7d6df7ab.I"/>
              </a:rPr>
              <a:t>P </a:t>
            </a:r>
            <a:r>
              <a:rPr lang="en-US" sz="1800" dirty="0">
                <a:effectLst/>
                <a:latin typeface="AdvP4C4E74"/>
              </a:rPr>
              <a:t>1⁄4 </a:t>
            </a:r>
            <a:r>
              <a:rPr lang="en-US" sz="1800" dirty="0">
                <a:effectLst/>
                <a:latin typeface="AdvOT1ef757c0"/>
              </a:rPr>
              <a:t>.035). In follow-up, </a:t>
            </a:r>
            <a:r>
              <a:rPr lang="en-US" sz="1800" b="1" dirty="0">
                <a:effectLst/>
                <a:latin typeface="AdvOT1ef757c0"/>
              </a:rPr>
              <a:t>Ferrer et a</a:t>
            </a:r>
            <a:r>
              <a:rPr lang="en-US" sz="1800" dirty="0">
                <a:effectLst/>
                <a:latin typeface="AdvOT1ef757c0"/>
              </a:rPr>
              <a:t>l</a:t>
            </a:r>
            <a:r>
              <a:rPr lang="en-US" sz="1800" dirty="0">
                <a:solidFill>
                  <a:srgbClr val="2196D1"/>
                </a:solidFill>
                <a:effectLst/>
                <a:latin typeface="AdvOT1ef757c0"/>
              </a:rPr>
              <a:t>37 </a:t>
            </a:r>
            <a:r>
              <a:rPr lang="en-US" sz="1800" dirty="0">
                <a:effectLst/>
                <a:latin typeface="AdvOT1ef757c0"/>
              </a:rPr>
              <a:t>randomized 106 mechanically ventilated patients who had hypercapnia with a PaCO2 </a:t>
            </a:r>
            <a:r>
              <a:rPr lang="en-US" sz="1800" dirty="0">
                <a:effectLst/>
                <a:latin typeface="AdvP4C4E51"/>
              </a:rPr>
              <a:t>&gt; </a:t>
            </a:r>
            <a:r>
              <a:rPr lang="en-US" sz="1800" dirty="0">
                <a:effectLst/>
                <a:latin typeface="AdvOT1ef757c0"/>
              </a:rPr>
              <a:t>45 mm Hg during a successful SBT to </a:t>
            </a:r>
            <a:r>
              <a:rPr lang="en-US" sz="1800" dirty="0" err="1">
                <a:effectLst/>
                <a:latin typeface="AdvOT1ef757c0"/>
              </a:rPr>
              <a:t>postextubation</a:t>
            </a:r>
            <a:r>
              <a:rPr lang="en-US" sz="1800" dirty="0">
                <a:effectLst/>
                <a:latin typeface="AdvOT1ef757c0"/>
              </a:rPr>
              <a:t> NIV or conventional oxygen treatment. Respiratory failure de</a:t>
            </a:r>
            <a:r>
              <a:rPr lang="en-US" sz="1800" dirty="0">
                <a:effectLst/>
                <a:latin typeface="AdvOT1ef757c0+fb"/>
              </a:rPr>
              <a:t>fi</a:t>
            </a:r>
            <a:r>
              <a:rPr lang="en-US" sz="1800" dirty="0">
                <a:effectLst/>
                <a:latin typeface="AdvOT1ef757c0"/>
              </a:rPr>
              <a:t>ned by predetermined criteria was more frequent in the conventional oxygen group than in the NIV group (25 of 52 vs 8 of 54; </a:t>
            </a:r>
            <a:r>
              <a:rPr lang="en-US" sz="1800" dirty="0">
                <a:effectLst/>
                <a:latin typeface="AdvOT7d6df7ab.I"/>
              </a:rPr>
              <a:t>P </a:t>
            </a:r>
            <a:r>
              <a:rPr lang="en-US" sz="1800" dirty="0">
                <a:effectLst/>
                <a:latin typeface="AdvP4C4E51"/>
              </a:rPr>
              <a:t>&lt; </a:t>
            </a:r>
            <a:r>
              <a:rPr lang="en-US" sz="1800" dirty="0">
                <a:effectLst/>
                <a:latin typeface="AdvOT1ef757c0"/>
              </a:rPr>
              <a:t>.0001). Reintubation rates, ICU length of stay, and ICU mortality rates were not statistically different between the groups, which was attributed to the fact that NIV was used as a </a:t>
            </a:r>
            <a:r>
              <a:rPr lang="en-US" sz="1800" dirty="0">
                <a:effectLst/>
                <a:latin typeface="AdvOT1ef757c0+20"/>
              </a:rPr>
              <a:t>“</a:t>
            </a:r>
            <a:r>
              <a:rPr lang="en-US" sz="1800" dirty="0">
                <a:effectLst/>
                <a:latin typeface="AdvOT1ef757c0"/>
              </a:rPr>
              <a:t>rescue strategy</a:t>
            </a:r>
            <a:r>
              <a:rPr lang="en-US" sz="1800" dirty="0">
                <a:effectLst/>
                <a:latin typeface="AdvOT1ef757c0+20"/>
              </a:rPr>
              <a:t>” </a:t>
            </a:r>
            <a:r>
              <a:rPr lang="en-US" sz="1800" dirty="0">
                <a:effectLst/>
                <a:latin typeface="AdvOT1ef757c0"/>
              </a:rPr>
              <a:t>in those patients experiencing respiratory failure. </a:t>
            </a:r>
            <a:r>
              <a:rPr lang="en-US" sz="1800" b="1" dirty="0">
                <a:effectLst/>
                <a:latin typeface="AdvOT1ef757c0"/>
              </a:rPr>
              <a:t>Mortality at 90 days, a secondary end point for this study, was lower in the patients receiving NIV than in the patients receiving conventional oxygen treatment (6 of 54 vs 16 of 52; </a:t>
            </a:r>
            <a:r>
              <a:rPr lang="en-US" sz="1800" b="1" dirty="0">
                <a:effectLst/>
                <a:latin typeface="AdvOT7d6df7ab.I"/>
              </a:rPr>
              <a:t>P </a:t>
            </a:r>
            <a:r>
              <a:rPr lang="en-US" sz="1800" b="1" dirty="0">
                <a:effectLst/>
                <a:latin typeface="AdvP4C4E74"/>
              </a:rPr>
              <a:t>1⁄4 </a:t>
            </a:r>
            <a:r>
              <a:rPr lang="en-US" sz="1800" b="1" dirty="0">
                <a:effectLst/>
                <a:latin typeface="AdvOT1ef757c0"/>
              </a:rPr>
              <a:t>.0244</a:t>
            </a:r>
            <a:r>
              <a:rPr lang="en-US" sz="1800" dirty="0">
                <a:effectLst/>
                <a:latin typeface="AdvOT1ef757c0"/>
              </a:rPr>
              <a:t>). </a:t>
            </a:r>
          </a:p>
          <a:p>
            <a:pPr marL="0" marR="0" lvl="0" indent="0" algn="l" defTabSz="2370125" rtl="0" eaLnBrk="1" fontAlgn="auto" latinLnBrk="0" hangingPunct="1">
              <a:lnSpc>
                <a:spcPct val="100000"/>
              </a:lnSpc>
              <a:spcBef>
                <a:spcPts val="0"/>
              </a:spcBef>
              <a:spcAft>
                <a:spcPts val="0"/>
              </a:spcAft>
              <a:buClrTx/>
              <a:buSzTx/>
              <a:buFontTx/>
              <a:buNone/>
              <a:tabLst/>
              <a:defRPr/>
            </a:pPr>
            <a:r>
              <a:rPr lang="en-US" sz="1800" b="1" dirty="0" err="1">
                <a:effectLst/>
                <a:latin typeface="AdvOT1ef757c0"/>
              </a:rPr>
              <a:t>Khilnani</a:t>
            </a:r>
            <a:r>
              <a:rPr lang="en-US" sz="1800" b="1" dirty="0">
                <a:effectLst/>
                <a:latin typeface="AdvOT1ef757c0"/>
              </a:rPr>
              <a:t> et al</a:t>
            </a:r>
            <a:r>
              <a:rPr lang="en-US" sz="1800" b="1" dirty="0">
                <a:solidFill>
                  <a:srgbClr val="2196D1"/>
                </a:solidFill>
                <a:effectLst/>
                <a:latin typeface="AdvOT1ef757c0"/>
              </a:rPr>
              <a:t> </a:t>
            </a:r>
            <a:r>
              <a:rPr lang="en-US" sz="1800" dirty="0">
                <a:effectLst/>
                <a:latin typeface="AdvOT1ef757c0"/>
              </a:rPr>
              <a:t>studied 40 patients with an acute exacerbation of COPD requiring mechanical ventilation. After passing a weaning assessment, patients were randomized to receive NIV immediately following extubation vs conventional therapy, with no signi</a:t>
            </a:r>
            <a:r>
              <a:rPr lang="en-US" sz="1800" dirty="0">
                <a:effectLst/>
                <a:latin typeface="AdvOT1ef757c0+fb"/>
              </a:rPr>
              <a:t>fi</a:t>
            </a:r>
            <a:r>
              <a:rPr lang="en-US" sz="1800" dirty="0">
                <a:effectLst/>
                <a:latin typeface="AdvOT1ef757c0"/>
              </a:rPr>
              <a:t>cant difference found between groups regarding reintubation or ICU length of stay. </a:t>
            </a:r>
            <a:endParaRPr lang="en-US" dirty="0"/>
          </a:p>
          <a:p>
            <a:endParaRPr lang="en-US" dirty="0"/>
          </a:p>
          <a:p>
            <a:pPr marL="0" marR="0" lvl="0" indent="0" algn="l" defTabSz="2370125" rtl="0" eaLnBrk="1" fontAlgn="auto" latinLnBrk="0" hangingPunct="1">
              <a:lnSpc>
                <a:spcPct val="100000"/>
              </a:lnSpc>
              <a:spcBef>
                <a:spcPts val="0"/>
              </a:spcBef>
              <a:spcAft>
                <a:spcPts val="0"/>
              </a:spcAft>
              <a:buClrTx/>
              <a:buSzTx/>
              <a:buFontTx/>
              <a:buNone/>
              <a:tabLst/>
              <a:defRPr/>
            </a:pPr>
            <a:r>
              <a:rPr lang="en-US" sz="1800" b="1" dirty="0">
                <a:effectLst/>
                <a:latin typeface="AdvOT1ef757c0"/>
              </a:rPr>
              <a:t>Mohamed and Abdalla</a:t>
            </a:r>
            <a:r>
              <a:rPr lang="en-US" sz="1800" b="1" dirty="0">
                <a:solidFill>
                  <a:srgbClr val="2196D1"/>
                </a:solidFill>
                <a:effectLst/>
                <a:latin typeface="AdvOT1ef757c0"/>
              </a:rPr>
              <a:t>39 </a:t>
            </a:r>
            <a:r>
              <a:rPr lang="en-US" sz="1800" dirty="0">
                <a:effectLst/>
                <a:latin typeface="AdvOT1ef757c0"/>
              </a:rPr>
              <a:t>examined outcomes in 120 patients randomized to NIV or an oxygen mask. They found that patients treated with NIV had reduced ICU mortality (6.6% vs 16.6%; </a:t>
            </a:r>
            <a:r>
              <a:rPr lang="en-US" sz="1800" dirty="0">
                <a:effectLst/>
                <a:latin typeface="AdvOT7d6df7ab.I"/>
              </a:rPr>
              <a:t>P </a:t>
            </a:r>
            <a:r>
              <a:rPr lang="en-US" sz="1800" dirty="0">
                <a:effectLst/>
                <a:latin typeface="AdvP4C4E51"/>
              </a:rPr>
              <a:t>&lt; </a:t>
            </a:r>
            <a:r>
              <a:rPr lang="en-US" sz="1800" dirty="0">
                <a:effectLst/>
                <a:latin typeface="AdvOT1ef757c0"/>
              </a:rPr>
              <a:t>.035) and reintubation rates (15% vs 25%; </a:t>
            </a:r>
            <a:r>
              <a:rPr lang="en-US" sz="1800" dirty="0">
                <a:effectLst/>
                <a:latin typeface="AdvOT7d6df7ab.I"/>
              </a:rPr>
              <a:t>P </a:t>
            </a:r>
            <a:r>
              <a:rPr lang="en-US" sz="1800" dirty="0">
                <a:effectLst/>
                <a:latin typeface="AdvP4C4E74"/>
              </a:rPr>
              <a:t>1⁄4 </a:t>
            </a:r>
            <a:r>
              <a:rPr lang="en-US" sz="1800" dirty="0">
                <a:effectLst/>
                <a:latin typeface="AdvOT1ef757c0"/>
              </a:rPr>
              <a:t>.04) when compared with control subjects. </a:t>
            </a:r>
            <a:endParaRPr lang="en-US" dirty="0"/>
          </a:p>
          <a:p>
            <a:endParaRPr lang="en-US" dirty="0"/>
          </a:p>
          <a:p>
            <a:pPr marL="0" marR="0" lvl="0" indent="0" algn="l" defTabSz="2370125" rtl="0" eaLnBrk="1" fontAlgn="auto" latinLnBrk="0" hangingPunct="1">
              <a:lnSpc>
                <a:spcPct val="100000"/>
              </a:lnSpc>
              <a:spcBef>
                <a:spcPts val="0"/>
              </a:spcBef>
              <a:spcAft>
                <a:spcPts val="0"/>
              </a:spcAft>
              <a:buClrTx/>
              <a:buSzTx/>
              <a:buFontTx/>
              <a:buNone/>
              <a:tabLst/>
              <a:defRPr/>
            </a:pPr>
            <a:r>
              <a:rPr lang="en-US" sz="1800" b="1" u="sng" dirty="0">
                <a:effectLst/>
                <a:latin typeface="AdvOT1ef757c0"/>
              </a:rPr>
              <a:t>NIV was favored over standard care in high-risk patients following extubation (RR, 1.14; 95% CI, 1.05-1.23) </a:t>
            </a:r>
            <a:endParaRPr lang="en-US" b="1" u="sng" dirty="0"/>
          </a:p>
          <a:p>
            <a:endParaRPr lang="en-US" dirty="0"/>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9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marR="0" lvl="0" indent="0" algn="l" defTabSz="2370125" rtl="0" eaLnBrk="1" fontAlgn="auto" latinLnBrk="0" hangingPunct="1">
              <a:lnSpc>
                <a:spcPct val="100000"/>
              </a:lnSpc>
              <a:spcBef>
                <a:spcPts val="0"/>
              </a:spcBef>
              <a:spcAft>
                <a:spcPts val="0"/>
              </a:spcAft>
              <a:buClrTx/>
              <a:buSzTx/>
              <a:buFontTx/>
              <a:buNone/>
              <a:tabLst/>
              <a:defRPr/>
            </a:pPr>
            <a:r>
              <a:rPr lang="en-US" sz="1800" dirty="0">
                <a:effectLst/>
                <a:latin typeface="AdvOT1ef757c0"/>
              </a:rPr>
              <a:t>Four studies</a:t>
            </a:r>
            <a:r>
              <a:rPr lang="en-US" sz="1800" dirty="0">
                <a:solidFill>
                  <a:srgbClr val="2196D1"/>
                </a:solidFill>
                <a:effectLst/>
                <a:latin typeface="AdvOT1ef757c0"/>
              </a:rPr>
              <a:t> </a:t>
            </a:r>
            <a:r>
              <a:rPr lang="en-US" sz="1800" dirty="0">
                <a:effectLst/>
                <a:latin typeface="AdvOT1ef757c0"/>
              </a:rPr>
              <a:t>examined the outcomes of ICU length of stay and short- term mortality, with the </a:t>
            </a:r>
            <a:r>
              <a:rPr lang="en-US" sz="1800" dirty="0">
                <a:effectLst/>
                <a:latin typeface="AdvOT1ef757c0+fb"/>
              </a:rPr>
              <a:t>fi</a:t>
            </a:r>
            <a:r>
              <a:rPr lang="en-US" sz="1800" dirty="0">
                <a:effectLst/>
                <a:latin typeface="AdvOT1ef757c0"/>
              </a:rPr>
              <a:t>nding that NIV was signi</a:t>
            </a:r>
            <a:r>
              <a:rPr lang="en-US" sz="1800" dirty="0">
                <a:effectLst/>
                <a:latin typeface="AdvOT1ef757c0+fb"/>
              </a:rPr>
              <a:t>fi</a:t>
            </a:r>
            <a:r>
              <a:rPr lang="en-US" sz="1800" dirty="0">
                <a:effectLst/>
                <a:latin typeface="AdvOT1ef757c0"/>
              </a:rPr>
              <a:t>cantly better than conventional therapy for each outcome (ICU length of stay: mean difference, </a:t>
            </a:r>
            <a:r>
              <a:rPr lang="en-US" sz="1800" dirty="0">
                <a:effectLst/>
                <a:latin typeface="AdvOT1ef757c0+20"/>
              </a:rPr>
              <a:t>–</a:t>
            </a:r>
            <a:r>
              <a:rPr lang="en-US" sz="1800" dirty="0">
                <a:effectLst/>
                <a:latin typeface="AdvOT1ef757c0"/>
              </a:rPr>
              <a:t>2.48 days; 95% CI, </a:t>
            </a:r>
            <a:r>
              <a:rPr lang="en-US" sz="1800" dirty="0">
                <a:effectLst/>
                <a:latin typeface="AdvOT1ef757c0+20"/>
              </a:rPr>
              <a:t>–</a:t>
            </a:r>
            <a:r>
              <a:rPr lang="en-US" sz="1800" dirty="0">
                <a:effectLst/>
                <a:latin typeface="AdvOT1ef757c0"/>
              </a:rPr>
              <a:t>4.03 to </a:t>
            </a:r>
            <a:r>
              <a:rPr lang="en-US" sz="1800" dirty="0">
                <a:effectLst/>
                <a:latin typeface="AdvOT1ef757c0+20"/>
              </a:rPr>
              <a:t>–</a:t>
            </a:r>
            <a:r>
              <a:rPr lang="en-US" sz="1800" dirty="0">
                <a:effectLst/>
                <a:latin typeface="AdvOT1ef757c0"/>
              </a:rPr>
              <a:t>0.93; short-term mortality: RR, 0.37; 95% CI, 0.19-0.70). </a:t>
            </a:r>
            <a:endParaRPr lang="en-US" dirty="0"/>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016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85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marR="0" lvl="0" indent="0" algn="l" defTabSz="2370125" rtl="0" eaLnBrk="1" fontAlgn="auto" latinLnBrk="0" hangingPunct="1">
              <a:lnSpc>
                <a:spcPct val="100000"/>
              </a:lnSpc>
              <a:spcBef>
                <a:spcPts val="0"/>
              </a:spcBef>
              <a:spcAft>
                <a:spcPts val="0"/>
              </a:spcAft>
              <a:buClrTx/>
              <a:buSzTx/>
              <a:buFontTx/>
              <a:buNone/>
              <a:tabLst/>
              <a:defRPr/>
            </a:pPr>
            <a:r>
              <a:rPr lang="en-US" sz="1800" dirty="0">
                <a:effectLst/>
                <a:latin typeface="AdvOT1ef757c0"/>
              </a:rPr>
              <a:t>Two studies</a:t>
            </a:r>
            <a:r>
              <a:rPr lang="en-US" sz="1800" dirty="0">
                <a:solidFill>
                  <a:srgbClr val="2196D1"/>
                </a:solidFill>
                <a:effectLst/>
                <a:latin typeface="AdvOT1ef757c0"/>
              </a:rPr>
              <a:t>36,37 </a:t>
            </a:r>
            <a:r>
              <a:rPr lang="en-US" sz="1800" dirty="0">
                <a:effectLst/>
                <a:latin typeface="AdvOT1ef757c0"/>
              </a:rPr>
              <a:t>demonstrated signi</a:t>
            </a:r>
            <a:r>
              <a:rPr lang="en-US" sz="1800" dirty="0">
                <a:effectLst/>
                <a:latin typeface="AdvOT1ef757c0+fb"/>
              </a:rPr>
              <a:t>fi</a:t>
            </a:r>
            <a:r>
              <a:rPr lang="en-US" sz="1800" dirty="0">
                <a:effectLst/>
                <a:latin typeface="AdvOT1ef757c0"/>
              </a:rPr>
              <a:t>cantly lower long-term mortality with NIV compared with standard care in high-risk patients following extubation (RR, 0.58; 95% CI, 0.27-1.22). There was heterogeneity between studies in de</a:t>
            </a:r>
            <a:r>
              <a:rPr lang="en-US" sz="1800" dirty="0">
                <a:effectLst/>
                <a:latin typeface="AdvOT1ef757c0+fb"/>
              </a:rPr>
              <a:t>fi</a:t>
            </a:r>
            <a:r>
              <a:rPr lang="en-US" sz="1800" dirty="0">
                <a:effectLst/>
                <a:latin typeface="AdvOT1ef757c0"/>
              </a:rPr>
              <a:t>ning the high- risk patient. </a:t>
            </a:r>
            <a:endParaRPr lang="en-US" dirty="0"/>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661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08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20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33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39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477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81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03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69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50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262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072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NIV – Use of NIV for 4 hours at time. Could take 15-20 min breaks for water or nursing care</a:t>
            </a:r>
          </a:p>
          <a:p>
            <a:pPr marL="0" indent="0">
              <a:buNone/>
            </a:pPr>
            <a:r>
              <a:rPr lang="en-US" dirty="0"/>
              <a:t>Standard therapy: Supplemental O2, chest PT, bronchodilator</a:t>
            </a:r>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716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marR="0" lvl="0" indent="0" algn="l" defTabSz="2370125" rtl="0" eaLnBrk="1" fontAlgn="auto" latinLnBrk="0" hangingPunct="1">
              <a:lnSpc>
                <a:spcPct val="100000"/>
              </a:lnSpc>
              <a:spcBef>
                <a:spcPts val="0"/>
              </a:spcBef>
              <a:spcAft>
                <a:spcPts val="0"/>
              </a:spcAft>
              <a:buClrTx/>
              <a:buSzTx/>
              <a:buFontTx/>
              <a:buNone/>
              <a:tabLst/>
              <a:defRPr/>
            </a:pPr>
            <a:r>
              <a:rPr lang="en-US" sz="1800" dirty="0">
                <a:effectLst/>
                <a:latin typeface="NEJMQuadraat"/>
              </a:rPr>
              <a:t>the interval between the development of respiratory failure and reintubation was significantly longer in the noninvasive-ventilation group (median, 12 hours; interquartile range, 2 hours 10 minutes to 28 hours) than in the standard-therapy group (median, 2 hours 30 minutes; interquartile range, 45 minutes to 16 hours 30 minutes; P=0.02 </a:t>
            </a:r>
            <a:endParaRPr lang="en-US" dirty="0"/>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030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90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865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369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3488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1147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HF vs NC for 24 hours</a:t>
            </a:r>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387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HF vs NC for 24 hours</a:t>
            </a:r>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156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HF vs NC for 24 hours</a:t>
            </a:r>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2633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270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43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HF vs NC for 24 hours</a:t>
            </a:r>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9780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867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687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744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59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516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28 d, 30 d or in hospital mortality</a:t>
            </a:r>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5593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59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5723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95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To do list</a:t>
            </a:r>
          </a:p>
          <a:p>
            <a:pPr marL="0" indent="0">
              <a:buNone/>
            </a:pPr>
            <a:r>
              <a:rPr lang="en-US" dirty="0"/>
              <a:t>-Citations embedded</a:t>
            </a:r>
          </a:p>
          <a:p>
            <a:pPr marL="0" indent="0">
              <a:buNone/>
            </a:pPr>
            <a:r>
              <a:rPr lang="en-US" dirty="0"/>
              <a:t>-Color palate decisions</a:t>
            </a:r>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53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24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r>
              <a:rPr lang="en-US" sz="1800" dirty="0">
                <a:effectLst/>
                <a:latin typeface="AdvOT1ef757c0"/>
              </a:rPr>
              <a:t>Neither guideline is intended to impose a standard of care. They provide the basis for rational decisions in the liberation of patients from mechanical ventilation. </a:t>
            </a:r>
            <a:endParaRPr lang="en-US" dirty="0"/>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66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To do list</a:t>
            </a:r>
          </a:p>
          <a:p>
            <a:pPr marL="0" indent="0">
              <a:buNone/>
            </a:pPr>
            <a:r>
              <a:rPr lang="en-US" dirty="0"/>
              <a:t>-Citations embedded</a:t>
            </a:r>
          </a:p>
          <a:p>
            <a:pPr marL="0" indent="0">
              <a:buNone/>
            </a:pPr>
            <a:r>
              <a:rPr lang="en-US" dirty="0"/>
              <a:t>-Color palate decisions</a:t>
            </a:r>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556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479a677c1_0_0:notes"/>
          <p:cNvSpPr txBox="1">
            <a:spLocks noGrp="1"/>
          </p:cNvSpPr>
          <p:nvPr>
            <p:ph type="body" idx="1"/>
          </p:nvPr>
        </p:nvSpPr>
        <p:spPr>
          <a:xfrm>
            <a:off x="944875" y="7021825"/>
            <a:ext cx="7559100" cy="6652200"/>
          </a:xfrm>
          <a:prstGeom prst="rect">
            <a:avLst/>
          </a:prstGeom>
        </p:spPr>
        <p:txBody>
          <a:bodyPr spcFirstLastPara="1" wrap="square" lIns="91425" tIns="91425" rIns="91425" bIns="91425" anchor="t" anchorCtr="0">
            <a:noAutofit/>
          </a:bodyPr>
          <a:lstStyle/>
          <a:p>
            <a:pPr marL="0" indent="0">
              <a:buNone/>
            </a:pPr>
            <a:r>
              <a:rPr lang="en-US" dirty="0"/>
              <a:t>To do list</a:t>
            </a:r>
          </a:p>
          <a:p>
            <a:pPr marL="0" indent="0">
              <a:buNone/>
            </a:pPr>
            <a:r>
              <a:rPr lang="en-US" dirty="0"/>
              <a:t>-Citations embedded</a:t>
            </a:r>
          </a:p>
          <a:p>
            <a:pPr marL="0" indent="0">
              <a:buNone/>
            </a:pPr>
            <a:r>
              <a:rPr lang="en-US" dirty="0"/>
              <a:t>-Color palate decisions</a:t>
            </a:r>
          </a:p>
          <a:p>
            <a:pPr marL="0" indent="0">
              <a:buNone/>
            </a:pPr>
            <a:endParaRPr lang="en-US" dirty="0"/>
          </a:p>
        </p:txBody>
      </p:sp>
      <p:sp>
        <p:nvSpPr>
          <p:cNvPr id="82" name="Google Shape;82;g8479a677c1_0_0:notes"/>
          <p:cNvSpPr>
            <a:spLocks noGrp="1" noRot="1" noChangeAspect="1"/>
          </p:cNvSpPr>
          <p:nvPr>
            <p:ph type="sldImg" idx="2"/>
          </p:nvPr>
        </p:nvSpPr>
        <p:spPr>
          <a:xfrm>
            <a:off x="-819150" y="1108075"/>
            <a:ext cx="11087100" cy="5543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864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2693671"/>
            <a:ext cx="24688800" cy="573024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4114800" y="8644891"/>
            <a:ext cx="246888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375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3617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876300"/>
            <a:ext cx="7098030" cy="139484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0" y="876300"/>
            <a:ext cx="20882610" cy="13948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5689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7152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4103372"/>
            <a:ext cx="28392120" cy="6846569"/>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2245995" y="11014712"/>
            <a:ext cx="28392120" cy="3600449"/>
          </a:xfrm>
        </p:spPr>
        <p:txBody>
          <a:bodyPr/>
          <a:lstStyle>
            <a:lvl1pPr marL="0" indent="0">
              <a:buNone/>
              <a:defRPr sz="5760">
                <a:solidFill>
                  <a:schemeClr val="tx1">
                    <a:tint val="75000"/>
                  </a:schemeClr>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107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4381500"/>
            <a:ext cx="1399032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4381500"/>
            <a:ext cx="13990320" cy="10443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4351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876301"/>
            <a:ext cx="28392120" cy="318135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29" y="4034791"/>
            <a:ext cx="13926025"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2267429" y="6012180"/>
            <a:ext cx="13926025"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0" y="4034791"/>
            <a:ext cx="13994608"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6664940" y="6012180"/>
            <a:ext cx="13994608" cy="8843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001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297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4111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097280"/>
            <a:ext cx="10617040" cy="384048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13994608" y="2369821"/>
            <a:ext cx="1666494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9" y="4937760"/>
            <a:ext cx="10617040"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334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097280"/>
            <a:ext cx="10617040" cy="384048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2369821"/>
            <a:ext cx="16664940" cy="116967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2267429" y="4937760"/>
            <a:ext cx="10617040"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067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4381500"/>
            <a:ext cx="2839212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5255241"/>
            <a:ext cx="740664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C764DE79-268F-4C1A-8933-263129D2AF90}" type="datetimeFigureOut">
              <a:rPr lang="en-US" smtClean="0"/>
              <a:t>9/24/23</a:t>
            </a:fld>
            <a:endParaRPr lang="en-US" dirty="0"/>
          </a:p>
        </p:txBody>
      </p:sp>
      <p:sp>
        <p:nvSpPr>
          <p:cNvPr id="5" name="Footer Placeholder 4"/>
          <p:cNvSpPr>
            <a:spLocks noGrp="1"/>
          </p:cNvSpPr>
          <p:nvPr>
            <p:ph type="ftr" sz="quarter" idx="3"/>
          </p:nvPr>
        </p:nvSpPr>
        <p:spPr>
          <a:xfrm>
            <a:off x="10904220" y="15255241"/>
            <a:ext cx="1110996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15255241"/>
            <a:ext cx="740664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23759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2.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2.jpe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p:txBody>
          <a:bodyPr>
            <a:normAutofit lnSpcReduction="10000"/>
          </a:bodyPr>
          <a:lstStyle/>
          <a:p>
            <a:pPr marL="0" indent="0" algn="ctr">
              <a:buNone/>
            </a:pPr>
            <a:endParaRPr lang="en-US" sz="9600" dirty="0"/>
          </a:p>
          <a:p>
            <a:pPr marL="0" indent="0" algn="ctr">
              <a:buNone/>
            </a:pPr>
            <a:r>
              <a:rPr lang="en-US" sz="9600" dirty="0"/>
              <a:t>Ventilator Weaning Strategies in the ICU</a:t>
            </a:r>
          </a:p>
          <a:p>
            <a:pPr marL="0" indent="0" algn="ctr">
              <a:buNone/>
            </a:pPr>
            <a:endParaRPr lang="en-US" sz="9600" dirty="0"/>
          </a:p>
          <a:p>
            <a:pPr marL="0" indent="0" algn="ctr">
              <a:buNone/>
            </a:pPr>
            <a:endParaRPr lang="en-US" sz="9600" dirty="0"/>
          </a:p>
          <a:p>
            <a:pPr marL="0" indent="0" algn="ctr">
              <a:buNone/>
            </a:pPr>
            <a:r>
              <a:rPr lang="en-US" sz="9600" dirty="0"/>
              <a:t>Rena </a:t>
            </a:r>
            <a:r>
              <a:rPr lang="en-US" sz="9600" dirty="0" err="1"/>
              <a:t>Laliberte</a:t>
            </a:r>
            <a:r>
              <a:rPr lang="en-US" sz="9600" dirty="0"/>
              <a:t> BS, RRT</a:t>
            </a:r>
          </a:p>
          <a:p>
            <a:pPr marL="0" indent="0" algn="ctr">
              <a:buNone/>
            </a:pPr>
            <a:r>
              <a:rPr lang="en-US" sz="9600" dirty="0"/>
              <a:t>Clinical Education Specialist </a:t>
            </a:r>
          </a:p>
          <a:p>
            <a:pPr marL="0" indent="0" algn="ctr">
              <a:buNone/>
            </a:pPr>
            <a:r>
              <a:rPr lang="en-US" sz="9600" dirty="0"/>
              <a:t>Henry Ford Hospital - Detroit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781220" y="-39548"/>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5" name="TextBox 4">
            <a:extLst>
              <a:ext uri="{FF2B5EF4-FFF2-40B4-BE49-F238E27FC236}">
                <a16:creationId xmlns:a16="http://schemas.microsoft.com/office/drawing/2014/main" id="{04B3E8CF-12DD-7D5B-776E-79578A18A1CD}"/>
              </a:ext>
            </a:extLst>
          </p:cNvPr>
          <p:cNvSpPr txBox="1"/>
          <p:nvPr/>
        </p:nvSpPr>
        <p:spPr>
          <a:xfrm>
            <a:off x="11557197" y="4147127"/>
            <a:ext cx="11760003" cy="1015663"/>
          </a:xfrm>
          <a:prstGeom prst="rect">
            <a:avLst/>
          </a:prstGeom>
          <a:noFill/>
        </p:spPr>
        <p:txBody>
          <a:bodyPr wrap="square" rtlCol="0">
            <a:spAutoFit/>
          </a:bodyPr>
          <a:lstStyle/>
          <a:p>
            <a:r>
              <a:rPr lang="en-US" sz="6000" b="1" dirty="0"/>
              <a:t>NIV improves extubation success</a:t>
            </a:r>
          </a:p>
        </p:txBody>
      </p:sp>
      <p:sp>
        <p:nvSpPr>
          <p:cNvPr id="9" name="TextBox 8">
            <a:extLst>
              <a:ext uri="{FF2B5EF4-FFF2-40B4-BE49-F238E27FC236}">
                <a16:creationId xmlns:a16="http://schemas.microsoft.com/office/drawing/2014/main" id="{DCA22E54-B6D1-898E-F95F-360F2676DFAC}"/>
              </a:ext>
            </a:extLst>
          </p:cNvPr>
          <p:cNvSpPr txBox="1"/>
          <p:nvPr/>
        </p:nvSpPr>
        <p:spPr>
          <a:xfrm>
            <a:off x="22278109" y="15730376"/>
            <a:ext cx="16459200" cy="707886"/>
          </a:xfrm>
          <a:prstGeom prst="rect">
            <a:avLst/>
          </a:prstGeom>
          <a:noFill/>
        </p:spPr>
        <p:txBody>
          <a:bodyPr wrap="square">
            <a:spAutoFit/>
          </a:bodyPr>
          <a:lstStyle/>
          <a:p>
            <a:r>
              <a:rPr lang="en-US" sz="4000" dirty="0"/>
              <a:t>Ouellette  et al,</a:t>
            </a:r>
            <a:r>
              <a:rPr lang="en-US" sz="4000" b="0" i="0" u="none" strike="noStrike" dirty="0">
                <a:solidFill>
                  <a:srgbClr val="212121"/>
                </a:solidFill>
                <a:effectLst/>
              </a:rPr>
              <a:t> Chest. 2017 Jan;151(1):166-180</a:t>
            </a:r>
            <a:endParaRPr lang="en-US" sz="4000" dirty="0"/>
          </a:p>
        </p:txBody>
      </p:sp>
      <p:pic>
        <p:nvPicPr>
          <p:cNvPr id="13" name="Picture 12">
            <a:extLst>
              <a:ext uri="{FF2B5EF4-FFF2-40B4-BE49-F238E27FC236}">
                <a16:creationId xmlns:a16="http://schemas.microsoft.com/office/drawing/2014/main" id="{0DF0159F-C217-354C-635D-AD5E71F47366}"/>
              </a:ext>
            </a:extLst>
          </p:cNvPr>
          <p:cNvPicPr>
            <a:picLocks noChangeAspect="1"/>
          </p:cNvPicPr>
          <p:nvPr/>
        </p:nvPicPr>
        <p:blipFill>
          <a:blip r:embed="rId5"/>
          <a:stretch>
            <a:fillRect/>
          </a:stretch>
        </p:blipFill>
        <p:spPr>
          <a:xfrm>
            <a:off x="686983" y="6188241"/>
            <a:ext cx="31544433" cy="8277385"/>
          </a:xfrm>
          <a:prstGeom prst="rect">
            <a:avLst/>
          </a:prstGeom>
        </p:spPr>
      </p:pic>
      <p:sp>
        <p:nvSpPr>
          <p:cNvPr id="14" name="Oval 13">
            <a:extLst>
              <a:ext uri="{FF2B5EF4-FFF2-40B4-BE49-F238E27FC236}">
                <a16:creationId xmlns:a16="http://schemas.microsoft.com/office/drawing/2014/main" id="{CA2F465B-7592-C071-ED97-6FFD8DAF2277}"/>
              </a:ext>
            </a:extLst>
          </p:cNvPr>
          <p:cNvSpPr/>
          <p:nvPr/>
        </p:nvSpPr>
        <p:spPr>
          <a:xfrm>
            <a:off x="25271070" y="5778946"/>
            <a:ext cx="6960346" cy="995143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6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781220" y="-39548"/>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5" name="TextBox 4">
            <a:extLst>
              <a:ext uri="{FF2B5EF4-FFF2-40B4-BE49-F238E27FC236}">
                <a16:creationId xmlns:a16="http://schemas.microsoft.com/office/drawing/2014/main" id="{04B3E8CF-12DD-7D5B-776E-79578A18A1CD}"/>
              </a:ext>
            </a:extLst>
          </p:cNvPr>
          <p:cNvSpPr txBox="1"/>
          <p:nvPr/>
        </p:nvSpPr>
        <p:spPr>
          <a:xfrm>
            <a:off x="11557197" y="4147127"/>
            <a:ext cx="11760003" cy="1015663"/>
          </a:xfrm>
          <a:prstGeom prst="rect">
            <a:avLst/>
          </a:prstGeom>
          <a:noFill/>
        </p:spPr>
        <p:txBody>
          <a:bodyPr wrap="square" rtlCol="0">
            <a:spAutoFit/>
          </a:bodyPr>
          <a:lstStyle/>
          <a:p>
            <a:r>
              <a:rPr lang="en-US" sz="6000" b="1" dirty="0"/>
              <a:t>NIV improves ICU LOS</a:t>
            </a:r>
          </a:p>
        </p:txBody>
      </p:sp>
      <p:sp>
        <p:nvSpPr>
          <p:cNvPr id="9" name="TextBox 8">
            <a:extLst>
              <a:ext uri="{FF2B5EF4-FFF2-40B4-BE49-F238E27FC236}">
                <a16:creationId xmlns:a16="http://schemas.microsoft.com/office/drawing/2014/main" id="{DCA22E54-B6D1-898E-F95F-360F2676DFAC}"/>
              </a:ext>
            </a:extLst>
          </p:cNvPr>
          <p:cNvSpPr txBox="1"/>
          <p:nvPr/>
        </p:nvSpPr>
        <p:spPr>
          <a:xfrm>
            <a:off x="22278109" y="15730376"/>
            <a:ext cx="16459200" cy="707886"/>
          </a:xfrm>
          <a:prstGeom prst="rect">
            <a:avLst/>
          </a:prstGeom>
          <a:noFill/>
        </p:spPr>
        <p:txBody>
          <a:bodyPr wrap="square">
            <a:spAutoFit/>
          </a:bodyPr>
          <a:lstStyle/>
          <a:p>
            <a:r>
              <a:rPr lang="en-US" sz="4000" dirty="0"/>
              <a:t>Ouellette  et al,</a:t>
            </a:r>
            <a:r>
              <a:rPr lang="en-US" sz="4000" b="0" i="0" u="none" strike="noStrike" dirty="0">
                <a:solidFill>
                  <a:srgbClr val="212121"/>
                </a:solidFill>
                <a:effectLst/>
              </a:rPr>
              <a:t> Chest. 2017 Jan;151(1):166-180</a:t>
            </a:r>
            <a:endParaRPr lang="en-US" sz="4000" dirty="0"/>
          </a:p>
        </p:txBody>
      </p:sp>
      <p:pic>
        <p:nvPicPr>
          <p:cNvPr id="4" name="Picture 3">
            <a:extLst>
              <a:ext uri="{FF2B5EF4-FFF2-40B4-BE49-F238E27FC236}">
                <a16:creationId xmlns:a16="http://schemas.microsoft.com/office/drawing/2014/main" id="{43B58058-300D-BB01-0B30-8020D33FAC0B}"/>
              </a:ext>
            </a:extLst>
          </p:cNvPr>
          <p:cNvPicPr>
            <a:picLocks noChangeAspect="1"/>
          </p:cNvPicPr>
          <p:nvPr/>
        </p:nvPicPr>
        <p:blipFill>
          <a:blip r:embed="rId5"/>
          <a:stretch>
            <a:fillRect/>
          </a:stretch>
        </p:blipFill>
        <p:spPr>
          <a:xfrm>
            <a:off x="781220" y="6611989"/>
            <a:ext cx="31990279" cy="7354272"/>
          </a:xfrm>
          <a:prstGeom prst="rect">
            <a:avLst/>
          </a:prstGeom>
        </p:spPr>
      </p:pic>
      <p:sp>
        <p:nvSpPr>
          <p:cNvPr id="6" name="Oval 5">
            <a:extLst>
              <a:ext uri="{FF2B5EF4-FFF2-40B4-BE49-F238E27FC236}">
                <a16:creationId xmlns:a16="http://schemas.microsoft.com/office/drawing/2014/main" id="{3E00F696-70B8-6EB1-E633-BD82C3C50368}"/>
              </a:ext>
            </a:extLst>
          </p:cNvPr>
          <p:cNvSpPr/>
          <p:nvPr/>
        </p:nvSpPr>
        <p:spPr>
          <a:xfrm>
            <a:off x="25958054" y="5695819"/>
            <a:ext cx="6960346" cy="995143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7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781220" y="-39548"/>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5" name="TextBox 4">
            <a:extLst>
              <a:ext uri="{FF2B5EF4-FFF2-40B4-BE49-F238E27FC236}">
                <a16:creationId xmlns:a16="http://schemas.microsoft.com/office/drawing/2014/main" id="{04B3E8CF-12DD-7D5B-776E-79578A18A1CD}"/>
              </a:ext>
            </a:extLst>
          </p:cNvPr>
          <p:cNvSpPr txBox="1"/>
          <p:nvPr/>
        </p:nvSpPr>
        <p:spPr>
          <a:xfrm>
            <a:off x="11557197" y="4147127"/>
            <a:ext cx="11760003" cy="1015663"/>
          </a:xfrm>
          <a:prstGeom prst="rect">
            <a:avLst/>
          </a:prstGeom>
          <a:noFill/>
        </p:spPr>
        <p:txBody>
          <a:bodyPr wrap="square" rtlCol="0">
            <a:spAutoFit/>
          </a:bodyPr>
          <a:lstStyle/>
          <a:p>
            <a:r>
              <a:rPr lang="en-US" sz="6000" b="1" dirty="0"/>
              <a:t>NIV improves short term mortality</a:t>
            </a:r>
          </a:p>
        </p:txBody>
      </p:sp>
      <p:sp>
        <p:nvSpPr>
          <p:cNvPr id="9" name="TextBox 8">
            <a:extLst>
              <a:ext uri="{FF2B5EF4-FFF2-40B4-BE49-F238E27FC236}">
                <a16:creationId xmlns:a16="http://schemas.microsoft.com/office/drawing/2014/main" id="{DCA22E54-B6D1-898E-F95F-360F2676DFAC}"/>
              </a:ext>
            </a:extLst>
          </p:cNvPr>
          <p:cNvSpPr txBox="1"/>
          <p:nvPr/>
        </p:nvSpPr>
        <p:spPr>
          <a:xfrm>
            <a:off x="22278109" y="15730376"/>
            <a:ext cx="16459200" cy="707886"/>
          </a:xfrm>
          <a:prstGeom prst="rect">
            <a:avLst/>
          </a:prstGeom>
          <a:noFill/>
        </p:spPr>
        <p:txBody>
          <a:bodyPr wrap="square">
            <a:spAutoFit/>
          </a:bodyPr>
          <a:lstStyle/>
          <a:p>
            <a:r>
              <a:rPr lang="en-US" sz="4000" dirty="0"/>
              <a:t>Ouellette  et al,</a:t>
            </a:r>
            <a:r>
              <a:rPr lang="en-US" sz="4000" b="0" i="0" u="none" strike="noStrike" dirty="0">
                <a:solidFill>
                  <a:srgbClr val="212121"/>
                </a:solidFill>
                <a:effectLst/>
              </a:rPr>
              <a:t> Chest. 2017 Jan;151(1):166-180</a:t>
            </a:r>
            <a:endParaRPr lang="en-US" sz="4000" dirty="0"/>
          </a:p>
        </p:txBody>
      </p:sp>
      <p:pic>
        <p:nvPicPr>
          <p:cNvPr id="7" name="Picture 6">
            <a:extLst>
              <a:ext uri="{FF2B5EF4-FFF2-40B4-BE49-F238E27FC236}">
                <a16:creationId xmlns:a16="http://schemas.microsoft.com/office/drawing/2014/main" id="{5ECEDC81-1062-3B83-891C-0DDC462086D5}"/>
              </a:ext>
            </a:extLst>
          </p:cNvPr>
          <p:cNvPicPr>
            <a:picLocks noChangeAspect="1"/>
          </p:cNvPicPr>
          <p:nvPr/>
        </p:nvPicPr>
        <p:blipFill>
          <a:blip r:embed="rId5"/>
          <a:stretch>
            <a:fillRect/>
          </a:stretch>
        </p:blipFill>
        <p:spPr>
          <a:xfrm>
            <a:off x="290945" y="6572926"/>
            <a:ext cx="32627455" cy="7396068"/>
          </a:xfrm>
          <a:prstGeom prst="rect">
            <a:avLst/>
          </a:prstGeom>
        </p:spPr>
      </p:pic>
      <p:sp>
        <p:nvSpPr>
          <p:cNvPr id="8" name="Oval 7">
            <a:extLst>
              <a:ext uri="{FF2B5EF4-FFF2-40B4-BE49-F238E27FC236}">
                <a16:creationId xmlns:a16="http://schemas.microsoft.com/office/drawing/2014/main" id="{CB4B13F8-262B-83A6-3F4C-C4EEA4B5D248}"/>
              </a:ext>
            </a:extLst>
          </p:cNvPr>
          <p:cNvSpPr/>
          <p:nvPr/>
        </p:nvSpPr>
        <p:spPr>
          <a:xfrm>
            <a:off x="25958054" y="5695819"/>
            <a:ext cx="6960346" cy="995143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4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781220" y="-39548"/>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5" name="TextBox 4">
            <a:extLst>
              <a:ext uri="{FF2B5EF4-FFF2-40B4-BE49-F238E27FC236}">
                <a16:creationId xmlns:a16="http://schemas.microsoft.com/office/drawing/2014/main" id="{04B3E8CF-12DD-7D5B-776E-79578A18A1CD}"/>
              </a:ext>
            </a:extLst>
          </p:cNvPr>
          <p:cNvSpPr txBox="1"/>
          <p:nvPr/>
        </p:nvSpPr>
        <p:spPr>
          <a:xfrm>
            <a:off x="11557197" y="4147127"/>
            <a:ext cx="11760003" cy="1015663"/>
          </a:xfrm>
          <a:prstGeom prst="rect">
            <a:avLst/>
          </a:prstGeom>
          <a:noFill/>
        </p:spPr>
        <p:txBody>
          <a:bodyPr wrap="square" rtlCol="0">
            <a:spAutoFit/>
          </a:bodyPr>
          <a:lstStyle/>
          <a:p>
            <a:r>
              <a:rPr lang="en-US" sz="6000" b="1" dirty="0"/>
              <a:t>NIV improves long term mortality</a:t>
            </a:r>
          </a:p>
        </p:txBody>
      </p:sp>
      <p:sp>
        <p:nvSpPr>
          <p:cNvPr id="9" name="TextBox 8">
            <a:extLst>
              <a:ext uri="{FF2B5EF4-FFF2-40B4-BE49-F238E27FC236}">
                <a16:creationId xmlns:a16="http://schemas.microsoft.com/office/drawing/2014/main" id="{DCA22E54-B6D1-898E-F95F-360F2676DFAC}"/>
              </a:ext>
            </a:extLst>
          </p:cNvPr>
          <p:cNvSpPr txBox="1"/>
          <p:nvPr/>
        </p:nvSpPr>
        <p:spPr>
          <a:xfrm>
            <a:off x="22278109" y="15730376"/>
            <a:ext cx="16459200" cy="707886"/>
          </a:xfrm>
          <a:prstGeom prst="rect">
            <a:avLst/>
          </a:prstGeom>
          <a:noFill/>
        </p:spPr>
        <p:txBody>
          <a:bodyPr wrap="square">
            <a:spAutoFit/>
          </a:bodyPr>
          <a:lstStyle/>
          <a:p>
            <a:r>
              <a:rPr lang="en-US" sz="4000" dirty="0"/>
              <a:t>Ouellette  et al,</a:t>
            </a:r>
            <a:r>
              <a:rPr lang="en-US" sz="4000" b="0" i="0" u="none" strike="noStrike" dirty="0">
                <a:solidFill>
                  <a:srgbClr val="212121"/>
                </a:solidFill>
                <a:effectLst/>
              </a:rPr>
              <a:t> Chest. 2017 Jan;151(1):166-180</a:t>
            </a:r>
            <a:endParaRPr lang="en-US" sz="4000" dirty="0"/>
          </a:p>
        </p:txBody>
      </p:sp>
      <p:pic>
        <p:nvPicPr>
          <p:cNvPr id="3" name="Picture 2">
            <a:extLst>
              <a:ext uri="{FF2B5EF4-FFF2-40B4-BE49-F238E27FC236}">
                <a16:creationId xmlns:a16="http://schemas.microsoft.com/office/drawing/2014/main" id="{A7DF07E4-AC4F-C3A0-6326-1800C4DF95A4}"/>
              </a:ext>
            </a:extLst>
          </p:cNvPr>
          <p:cNvPicPr>
            <a:picLocks noChangeAspect="1"/>
          </p:cNvPicPr>
          <p:nvPr/>
        </p:nvPicPr>
        <p:blipFill>
          <a:blip r:embed="rId5"/>
          <a:stretch>
            <a:fillRect/>
          </a:stretch>
        </p:blipFill>
        <p:spPr>
          <a:xfrm>
            <a:off x="0" y="6526099"/>
            <a:ext cx="32918400" cy="6986742"/>
          </a:xfrm>
          <a:prstGeom prst="rect">
            <a:avLst/>
          </a:prstGeom>
        </p:spPr>
      </p:pic>
      <p:sp>
        <p:nvSpPr>
          <p:cNvPr id="4" name="Oval 3">
            <a:extLst>
              <a:ext uri="{FF2B5EF4-FFF2-40B4-BE49-F238E27FC236}">
                <a16:creationId xmlns:a16="http://schemas.microsoft.com/office/drawing/2014/main" id="{B295F60F-3CFC-F7D7-A3E4-EC3FB810A307}"/>
              </a:ext>
            </a:extLst>
          </p:cNvPr>
          <p:cNvSpPr/>
          <p:nvPr/>
        </p:nvSpPr>
        <p:spPr>
          <a:xfrm>
            <a:off x="25769455" y="5043755"/>
            <a:ext cx="6774872" cy="995143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64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err="1">
                  <a:solidFill>
                    <a:schemeClr val="dk1"/>
                  </a:solidFill>
                  <a:latin typeface="Times New Roman"/>
                  <a:ea typeface="Times New Roman"/>
                  <a:cs typeface="Times New Roman"/>
                  <a:sym typeface="Times New Roman"/>
                </a:rPr>
                <a:t>DDisc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1</a:t>
            </a:r>
          </a:p>
        </p:txBody>
      </p:sp>
      <p:sp>
        <p:nvSpPr>
          <p:cNvPr id="9" name="Content Placeholder 8">
            <a:extLst>
              <a:ext uri="{FF2B5EF4-FFF2-40B4-BE49-F238E27FC236}">
                <a16:creationId xmlns:a16="http://schemas.microsoft.com/office/drawing/2014/main" id="{284946F5-CA49-9D62-E8F0-44A4051C5D52}"/>
              </a:ext>
            </a:extLst>
          </p:cNvPr>
          <p:cNvSpPr>
            <a:spLocks noGrp="1"/>
          </p:cNvSpPr>
          <p:nvPr>
            <p:ph idx="1"/>
          </p:nvPr>
        </p:nvSpPr>
        <p:spPr>
          <a:xfrm>
            <a:off x="1122218" y="3912551"/>
            <a:ext cx="29533042" cy="12333289"/>
          </a:xfrm>
        </p:spPr>
        <p:txBody>
          <a:bodyPr>
            <a:normAutofit/>
          </a:bodyPr>
          <a:lstStyle/>
          <a:p>
            <a:pPr marL="0" indent="0">
              <a:buNone/>
            </a:pPr>
            <a:r>
              <a:rPr lang="en-US" sz="8000" dirty="0"/>
              <a:t>Which of the following is true regarding extubation strategy for this patient?</a:t>
            </a:r>
          </a:p>
          <a:p>
            <a:pPr marL="0" indent="0">
              <a:buNone/>
            </a:pPr>
            <a:endParaRPr lang="en-US" sz="8000" dirty="0"/>
          </a:p>
          <a:p>
            <a:pPr marL="0" indent="0">
              <a:buNone/>
            </a:pPr>
            <a:r>
              <a:rPr lang="en-US" sz="8000" dirty="0"/>
              <a:t>1. Post-</a:t>
            </a:r>
            <a:r>
              <a:rPr lang="en-US" sz="8000" dirty="0" err="1"/>
              <a:t>extubation</a:t>
            </a:r>
            <a:r>
              <a:rPr lang="en-US" sz="8000" dirty="0"/>
              <a:t> NIV will only reduce rate of reintubation</a:t>
            </a:r>
          </a:p>
          <a:p>
            <a:pPr marL="0" indent="0">
              <a:buNone/>
            </a:pPr>
            <a:r>
              <a:rPr lang="en-US" sz="8000" dirty="0"/>
              <a:t>2. Post-</a:t>
            </a:r>
            <a:r>
              <a:rPr lang="en-US" sz="8000" dirty="0" err="1"/>
              <a:t>extubation</a:t>
            </a:r>
            <a:r>
              <a:rPr lang="en-US" sz="8000" dirty="0"/>
              <a:t> NIV does not change any clinical outcomes</a:t>
            </a:r>
          </a:p>
          <a:p>
            <a:pPr marL="0" indent="0">
              <a:buNone/>
            </a:pPr>
            <a:r>
              <a:rPr lang="en-US" sz="8000" dirty="0"/>
              <a:t>3. Post-</a:t>
            </a:r>
            <a:r>
              <a:rPr lang="en-US" sz="8000" dirty="0" err="1"/>
              <a:t>extubation</a:t>
            </a:r>
            <a:r>
              <a:rPr lang="en-US" sz="8000" dirty="0"/>
              <a:t> NIV will reduce rate of intubation and 60 d mortality</a:t>
            </a:r>
          </a:p>
          <a:p>
            <a:pPr marL="0" indent="0">
              <a:buNone/>
            </a:pPr>
            <a:r>
              <a:rPr lang="en-US" sz="8000" dirty="0"/>
              <a:t>4. Post-</a:t>
            </a:r>
            <a:r>
              <a:rPr lang="en-US" sz="8000" dirty="0" err="1"/>
              <a:t>extubation</a:t>
            </a:r>
            <a:r>
              <a:rPr lang="en-US" sz="8000" dirty="0"/>
              <a:t> NIV is contraindicated in this patient</a:t>
            </a:r>
          </a:p>
        </p:txBody>
      </p:sp>
    </p:spTree>
    <p:extLst>
      <p:ext uri="{BB962C8B-B14F-4D97-AF65-F5344CB8AC3E}">
        <p14:creationId xmlns:p14="http://schemas.microsoft.com/office/powerpoint/2010/main" val="195863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9">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err="1">
                  <a:solidFill>
                    <a:schemeClr val="dk1"/>
                  </a:solidFill>
                  <a:latin typeface="Times New Roman"/>
                  <a:ea typeface="Times New Roman"/>
                  <a:cs typeface="Times New Roman"/>
                  <a:sym typeface="Times New Roman"/>
                </a:rPr>
                <a:t>DDisc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6513431" y="1029797"/>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Who qualifies as high risk patient?</a:t>
            </a:r>
          </a:p>
        </p:txBody>
      </p:sp>
      <p:sp>
        <p:nvSpPr>
          <p:cNvPr id="9" name="Content Placeholder 8">
            <a:extLst>
              <a:ext uri="{FF2B5EF4-FFF2-40B4-BE49-F238E27FC236}">
                <a16:creationId xmlns:a16="http://schemas.microsoft.com/office/drawing/2014/main" id="{284946F5-CA49-9D62-E8F0-44A4051C5D52}"/>
              </a:ext>
            </a:extLst>
          </p:cNvPr>
          <p:cNvSpPr>
            <a:spLocks noGrp="1"/>
          </p:cNvSpPr>
          <p:nvPr>
            <p:ph idx="1"/>
          </p:nvPr>
        </p:nvSpPr>
        <p:spPr>
          <a:xfrm>
            <a:off x="1122218" y="3912551"/>
            <a:ext cx="29533042" cy="12333289"/>
          </a:xfrm>
        </p:spPr>
        <p:txBody>
          <a:bodyPr>
            <a:normAutofit/>
          </a:bodyPr>
          <a:lstStyle/>
          <a:p>
            <a:pPr marL="0" indent="0">
              <a:buNone/>
            </a:pPr>
            <a:r>
              <a:rPr lang="en-US" sz="8000" dirty="0"/>
              <a:t>Studies are heterogenous: </a:t>
            </a:r>
          </a:p>
          <a:p>
            <a:pPr marL="1371600" indent="-1371600">
              <a:buFont typeface="Arial" panose="020B0604020202020204" pitchFamily="34" charset="0"/>
              <a:buAutoNum type="arabicPeriod"/>
            </a:pPr>
            <a:r>
              <a:rPr lang="en-US" sz="6000" b="1" dirty="0"/>
              <a:t>Nava et al </a:t>
            </a:r>
            <a:r>
              <a:rPr lang="en-US" sz="6000" dirty="0"/>
              <a:t>: Failed &gt;1 SBT,  PaCO2 &gt; 45 mm Hg after extubation, &gt; 1 comorbid condition, weak cough, or upper airway stridor that did not require immediate reintubation </a:t>
            </a:r>
          </a:p>
          <a:p>
            <a:pPr marL="1371600" indent="-1371600">
              <a:buFont typeface="Arial" panose="020B0604020202020204" pitchFamily="34" charset="0"/>
              <a:buAutoNum type="arabicPeriod"/>
            </a:pPr>
            <a:r>
              <a:rPr lang="en-US" sz="6000" b="1" dirty="0"/>
              <a:t>Ferrer et al (2006</a:t>
            </a:r>
            <a:r>
              <a:rPr lang="en-US" sz="6000" dirty="0"/>
              <a:t>): Age &gt; 65 years, cardiac failure as a cause for respiratory failure, an APACHE II score &gt; 12 on the day of extubation </a:t>
            </a:r>
          </a:p>
          <a:p>
            <a:pPr marL="1371600" indent="-1371600">
              <a:buFont typeface="Arial" panose="020B0604020202020204" pitchFamily="34" charset="0"/>
              <a:buAutoNum type="arabicPeriod"/>
            </a:pPr>
            <a:r>
              <a:rPr lang="en-US" sz="6000" b="1" dirty="0"/>
              <a:t>Ferrer et al (2009</a:t>
            </a:r>
            <a:r>
              <a:rPr lang="en-US" sz="6000" dirty="0"/>
              <a:t>): Mechanically ventilated patients who had hypercapnia with a PaCO2 &gt; 45 mm Hg during a successful SBT </a:t>
            </a:r>
          </a:p>
          <a:p>
            <a:pPr marL="1371600" indent="-1371600">
              <a:buFont typeface="Arial" panose="020B0604020202020204" pitchFamily="34" charset="0"/>
              <a:buAutoNum type="arabicPeriod"/>
            </a:pPr>
            <a:r>
              <a:rPr lang="en-US" sz="6000" b="1" dirty="0" err="1"/>
              <a:t>Khilani</a:t>
            </a:r>
            <a:r>
              <a:rPr lang="en-US" sz="6000" b="1" dirty="0"/>
              <a:t> et al</a:t>
            </a:r>
            <a:r>
              <a:rPr lang="en-US" sz="6000" dirty="0"/>
              <a:t>: Any age, acute COPD exacerbation, type 2 respiratory failure requiring mechanical ventilation &gt;48 hours</a:t>
            </a:r>
          </a:p>
          <a:p>
            <a:pPr marL="1371600" indent="-1371600">
              <a:buFont typeface="Arial" panose="020B0604020202020204" pitchFamily="34" charset="0"/>
              <a:buAutoNum type="arabicPeriod"/>
            </a:pPr>
            <a:r>
              <a:rPr lang="en-US" sz="6000" b="1" dirty="0"/>
              <a:t>Mohamed et al</a:t>
            </a:r>
            <a:r>
              <a:rPr lang="en-US" sz="6000" dirty="0"/>
              <a:t>: &gt;18 years of age suffering respiratory failure and mechanically ventilated for 48 h or more and tolerated a weaning trial after recovery of their disease that caused respiratory failure</a:t>
            </a:r>
          </a:p>
        </p:txBody>
      </p:sp>
    </p:spTree>
    <p:extLst>
      <p:ext uri="{BB962C8B-B14F-4D97-AF65-F5344CB8AC3E}">
        <p14:creationId xmlns:p14="http://schemas.microsoft.com/office/powerpoint/2010/main" val="243192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6513431" y="1029797"/>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Who qualifies as high risk patient?</a:t>
            </a:r>
          </a:p>
        </p:txBody>
      </p:sp>
      <p:pic>
        <p:nvPicPr>
          <p:cNvPr id="16386" name="Picture 2" descr="Image result for too much info meme">
            <a:extLst>
              <a:ext uri="{FF2B5EF4-FFF2-40B4-BE49-F238E27FC236}">
                <a16:creationId xmlns:a16="http://schemas.microsoft.com/office/drawing/2014/main" id="{3AAEF4DF-86B7-CA80-A903-F118C4917411}"/>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985551" y="4490484"/>
            <a:ext cx="12947298" cy="1018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19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6513431" y="1029797"/>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Who qualifies as high risk patient?</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p:txBody>
          <a:bodyPr/>
          <a:lstStyle/>
          <a:p>
            <a:pPr marL="0" indent="0">
              <a:buNone/>
            </a:pPr>
            <a:r>
              <a:rPr lang="en-US" dirty="0"/>
              <a:t>Think of ……..</a:t>
            </a:r>
          </a:p>
          <a:p>
            <a:pPr marL="0" indent="0">
              <a:buNone/>
            </a:pPr>
            <a:r>
              <a:rPr lang="en-US" dirty="0"/>
              <a:t>Age &gt;65</a:t>
            </a:r>
          </a:p>
          <a:p>
            <a:pPr marL="0" indent="0">
              <a:buNone/>
            </a:pPr>
            <a:r>
              <a:rPr lang="en-US" dirty="0"/>
              <a:t>COPD</a:t>
            </a:r>
          </a:p>
          <a:p>
            <a:pPr marL="0" indent="0">
              <a:buNone/>
            </a:pPr>
            <a:r>
              <a:rPr lang="en-US" dirty="0"/>
              <a:t>Chronic hypercapnia (PaCO2 &gt;45 mmHg)</a:t>
            </a:r>
          </a:p>
          <a:p>
            <a:pPr marL="0" indent="0">
              <a:buNone/>
            </a:pPr>
            <a:r>
              <a:rPr lang="en-US" dirty="0"/>
              <a:t>CHF</a:t>
            </a:r>
          </a:p>
          <a:p>
            <a:pPr marL="0" indent="0">
              <a:buNone/>
            </a:pPr>
            <a:r>
              <a:rPr lang="en-US" dirty="0"/>
              <a:t>Failed SBTs </a:t>
            </a:r>
          </a:p>
          <a:p>
            <a:pPr marL="0" indent="0">
              <a:buNone/>
            </a:pPr>
            <a:r>
              <a:rPr lang="en-US" dirty="0"/>
              <a:t>Significant comorbidities</a:t>
            </a:r>
          </a:p>
          <a:p>
            <a:pPr marL="0" indent="0">
              <a:buNone/>
            </a:pPr>
            <a:r>
              <a:rPr lang="en-US" dirty="0"/>
              <a:t>Severity of illness</a:t>
            </a:r>
          </a:p>
        </p:txBody>
      </p:sp>
    </p:spTree>
    <p:extLst>
      <p:ext uri="{BB962C8B-B14F-4D97-AF65-F5344CB8AC3E}">
        <p14:creationId xmlns:p14="http://schemas.microsoft.com/office/powerpoint/2010/main" val="381099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772447" y="792900"/>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2</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726465"/>
            <a:ext cx="28392120" cy="7102277"/>
          </a:xfrm>
        </p:spPr>
        <p:txBody>
          <a:bodyPr>
            <a:normAutofit fontScale="92500"/>
          </a:bodyPr>
          <a:lstStyle/>
          <a:p>
            <a:pPr marL="0" indent="0">
              <a:buNone/>
            </a:pPr>
            <a:r>
              <a:rPr lang="en-US" sz="9600" dirty="0">
                <a:latin typeface="Calibri" panose="020F0502020204030204" pitchFamily="34" charset="0"/>
                <a:cs typeface="Calibri" panose="020F0502020204030204" pitchFamily="34" charset="0"/>
              </a:rPr>
              <a:t>Does our patient qualify as high risk?</a:t>
            </a:r>
          </a:p>
          <a:p>
            <a:pPr marL="0" indent="0">
              <a:buNone/>
            </a:pPr>
            <a:endParaRPr lang="en-US" sz="9600" dirty="0">
              <a:latin typeface="Calibri" panose="020F0502020204030204" pitchFamily="34" charset="0"/>
              <a:cs typeface="Calibri" panose="020F0502020204030204" pitchFamily="34" charset="0"/>
            </a:endParaRPr>
          </a:p>
          <a:p>
            <a:pPr marL="0" indent="0">
              <a:buNone/>
            </a:pPr>
            <a:r>
              <a:rPr lang="en-US" sz="8800" dirty="0"/>
              <a:t>67 y/o male with COPD, CHF with EF 35%, HTN, HLD who is admitted to ICU and mechanically ventilated &gt; 3 days for acute respiratory failure secondary to community acquired pneumonia.</a:t>
            </a:r>
          </a:p>
          <a:p>
            <a:pPr marL="0" indent="0">
              <a:buNone/>
            </a:pPr>
            <a:endParaRPr lang="en-US" sz="7200" dirty="0"/>
          </a:p>
          <a:p>
            <a:pPr marL="0" indent="0">
              <a:buNone/>
            </a:pPr>
            <a:endParaRPr lang="en-US" dirty="0"/>
          </a:p>
        </p:txBody>
      </p:sp>
      <p:sp>
        <p:nvSpPr>
          <p:cNvPr id="5" name="TextBox 4">
            <a:extLst>
              <a:ext uri="{FF2B5EF4-FFF2-40B4-BE49-F238E27FC236}">
                <a16:creationId xmlns:a16="http://schemas.microsoft.com/office/drawing/2014/main" id="{0FEDFE28-E859-C067-30A2-EB33769E9E32}"/>
              </a:ext>
            </a:extLst>
          </p:cNvPr>
          <p:cNvSpPr txBox="1"/>
          <p:nvPr/>
        </p:nvSpPr>
        <p:spPr>
          <a:xfrm>
            <a:off x="14253526" y="12385842"/>
            <a:ext cx="1995226" cy="1569660"/>
          </a:xfrm>
          <a:prstGeom prst="rect">
            <a:avLst/>
          </a:prstGeom>
          <a:noFill/>
        </p:spPr>
        <p:txBody>
          <a:bodyPr wrap="none" rtlCol="0">
            <a:spAutoFit/>
          </a:bodyPr>
          <a:lstStyle/>
          <a:p>
            <a:r>
              <a:rPr lang="en-US" sz="9600" b="1" dirty="0">
                <a:solidFill>
                  <a:srgbClr val="FF0000"/>
                </a:solidFill>
              </a:rPr>
              <a:t>YES</a:t>
            </a:r>
          </a:p>
        </p:txBody>
      </p:sp>
      <p:sp>
        <p:nvSpPr>
          <p:cNvPr id="8" name="Oval 7">
            <a:extLst>
              <a:ext uri="{FF2B5EF4-FFF2-40B4-BE49-F238E27FC236}">
                <a16:creationId xmlns:a16="http://schemas.microsoft.com/office/drawing/2014/main" id="{ECEAFB25-B9CC-AA06-3464-B6CFB67D741D}"/>
              </a:ext>
            </a:extLst>
          </p:cNvPr>
          <p:cNvSpPr/>
          <p:nvPr/>
        </p:nvSpPr>
        <p:spPr>
          <a:xfrm>
            <a:off x="9338781" y="7606584"/>
            <a:ext cx="2784764" cy="1604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5464C5-247D-4A2A-610E-5EED54F9CB93}"/>
              </a:ext>
            </a:extLst>
          </p:cNvPr>
          <p:cNvSpPr/>
          <p:nvPr/>
        </p:nvSpPr>
        <p:spPr>
          <a:xfrm>
            <a:off x="12061200" y="7475553"/>
            <a:ext cx="2784764" cy="1604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8FAD0EB-FE84-4D83-8704-B2FFB7B62459}"/>
              </a:ext>
            </a:extLst>
          </p:cNvPr>
          <p:cNvSpPr/>
          <p:nvPr/>
        </p:nvSpPr>
        <p:spPr>
          <a:xfrm>
            <a:off x="1987683" y="7427550"/>
            <a:ext cx="2784764" cy="1604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04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739641" y="676018"/>
            <a:ext cx="24683258" cy="3477875"/>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3</a:t>
            </a:r>
          </a:p>
          <a:p>
            <a:pPr algn="ctr"/>
            <a:endParaRPr lang="en-US" sz="11000" dirty="0">
              <a:solidFill>
                <a:schemeClr val="bg1"/>
              </a:solidFill>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1"/>
            <a:ext cx="28392120" cy="7352802"/>
          </a:xfrm>
        </p:spPr>
        <p:txBody>
          <a:bodyPr>
            <a:normAutofit fontScale="92500" lnSpcReduction="10000"/>
          </a:bodyPr>
          <a:lstStyle/>
          <a:p>
            <a:pPr marL="0" indent="0">
              <a:buNone/>
            </a:pPr>
            <a:r>
              <a:rPr lang="en-US" sz="9600" dirty="0">
                <a:latin typeface="Calibri" panose="020F0502020204030204" pitchFamily="34" charset="0"/>
                <a:cs typeface="Calibri" panose="020F0502020204030204" pitchFamily="34" charset="0"/>
              </a:rPr>
              <a:t>Does this patient qualify as high risk?</a:t>
            </a:r>
          </a:p>
          <a:p>
            <a:pPr marL="0" indent="0">
              <a:buNone/>
            </a:pPr>
            <a:endParaRPr lang="en-US" sz="9600" dirty="0">
              <a:latin typeface="Calibri" panose="020F0502020204030204" pitchFamily="34" charset="0"/>
              <a:cs typeface="Calibri" panose="020F0502020204030204" pitchFamily="34" charset="0"/>
            </a:endParaRPr>
          </a:p>
          <a:p>
            <a:pPr marL="0" indent="0">
              <a:buNone/>
            </a:pPr>
            <a:r>
              <a:rPr lang="en-US" sz="8800" dirty="0"/>
              <a:t>40 y/o female with HTN intubated for angioedema secondary to lisinopril. 36 hours post intubation, she is awake and alert, passes SBT, +</a:t>
            </a:r>
            <a:r>
              <a:rPr lang="en-US" sz="8800" dirty="0" err="1"/>
              <a:t>ve</a:t>
            </a:r>
            <a:r>
              <a:rPr lang="en-US" sz="8800" dirty="0"/>
              <a:t> cuff leak test. ABG is within normal range. Would she benefit from extubation to NIV?</a:t>
            </a:r>
            <a:endParaRPr lang="en-US" sz="7200" dirty="0"/>
          </a:p>
          <a:p>
            <a:pPr marL="0" indent="0">
              <a:buNone/>
            </a:pPr>
            <a:endParaRPr lang="en-US" dirty="0"/>
          </a:p>
        </p:txBody>
      </p:sp>
      <p:sp>
        <p:nvSpPr>
          <p:cNvPr id="5" name="TextBox 4">
            <a:extLst>
              <a:ext uri="{FF2B5EF4-FFF2-40B4-BE49-F238E27FC236}">
                <a16:creationId xmlns:a16="http://schemas.microsoft.com/office/drawing/2014/main" id="{0FEDFE28-E859-C067-30A2-EB33769E9E32}"/>
              </a:ext>
            </a:extLst>
          </p:cNvPr>
          <p:cNvSpPr txBox="1"/>
          <p:nvPr/>
        </p:nvSpPr>
        <p:spPr>
          <a:xfrm>
            <a:off x="14253526" y="12385842"/>
            <a:ext cx="1827744" cy="1569660"/>
          </a:xfrm>
          <a:prstGeom prst="rect">
            <a:avLst/>
          </a:prstGeom>
          <a:noFill/>
        </p:spPr>
        <p:txBody>
          <a:bodyPr wrap="none" rtlCol="0">
            <a:spAutoFit/>
          </a:bodyPr>
          <a:lstStyle/>
          <a:p>
            <a:r>
              <a:rPr lang="en-US" sz="9600" b="1" dirty="0">
                <a:solidFill>
                  <a:srgbClr val="FF0000"/>
                </a:solidFill>
              </a:rPr>
              <a:t>NO</a:t>
            </a:r>
          </a:p>
        </p:txBody>
      </p:sp>
    </p:spTree>
    <p:extLst>
      <p:ext uri="{BB962C8B-B14F-4D97-AF65-F5344CB8AC3E}">
        <p14:creationId xmlns:p14="http://schemas.microsoft.com/office/powerpoint/2010/main" val="26449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p:txBody>
          <a:bodyPr>
            <a:normAutofit/>
          </a:bodyPr>
          <a:lstStyle/>
          <a:p>
            <a:pPr marL="0" indent="0">
              <a:buNone/>
            </a:pPr>
            <a:r>
              <a:rPr lang="en-US" sz="9600" dirty="0"/>
              <a:t>Honorarium received by Respiratory Associates</a:t>
            </a:r>
          </a:p>
          <a:p>
            <a:pPr marL="0" indent="0">
              <a:buNone/>
            </a:pPr>
            <a:r>
              <a:rPr lang="en-US" sz="9600" dirty="0"/>
              <a:t>No other disclosures.</a:t>
            </a:r>
          </a:p>
        </p:txBody>
      </p:sp>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Disclosures</a:t>
            </a:r>
          </a:p>
        </p:txBody>
      </p:sp>
    </p:spTree>
    <p:extLst>
      <p:ext uri="{BB962C8B-B14F-4D97-AF65-F5344CB8AC3E}">
        <p14:creationId xmlns:p14="http://schemas.microsoft.com/office/powerpoint/2010/main" val="198835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54614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4</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7940745"/>
          </a:xfrm>
        </p:spPr>
        <p:txBody>
          <a:bodyPr>
            <a:normAutofit fontScale="92500" lnSpcReduction="20000"/>
          </a:bodyPr>
          <a:lstStyle/>
          <a:p>
            <a:pPr marL="0" indent="0">
              <a:buNone/>
            </a:pPr>
            <a:r>
              <a:rPr lang="en-US" sz="8600" dirty="0">
                <a:cs typeface="Calibri" panose="020F0502020204030204" pitchFamily="34" charset="0"/>
              </a:rPr>
              <a:t>Does this patient qualify as high risk?</a:t>
            </a:r>
          </a:p>
          <a:p>
            <a:pPr marL="0" indent="0">
              <a:buNone/>
            </a:pPr>
            <a:endParaRPr lang="en-US" sz="8600" dirty="0"/>
          </a:p>
          <a:p>
            <a:pPr marL="0" indent="0">
              <a:buNone/>
            </a:pPr>
            <a:r>
              <a:rPr lang="en-US" sz="8600" dirty="0"/>
              <a:t>82 y/o male with BPH, HTN, and HLD admitted with influenza A pneumonia requiring intubation for 3 days. Now on minimal vent settings, passes SBT.</a:t>
            </a:r>
          </a:p>
          <a:p>
            <a:pPr marL="0" indent="0">
              <a:buNone/>
            </a:pPr>
            <a:r>
              <a:rPr lang="en-US" sz="8600" dirty="0"/>
              <a:t>ABG </a:t>
            </a:r>
            <a:r>
              <a:rPr lang="en-US" sz="8600" dirty="0">
                <a:sym typeface="Wingdings" pitchFamily="2" charset="2"/>
              </a:rPr>
              <a:t> </a:t>
            </a:r>
            <a:r>
              <a:rPr lang="en-US" sz="8600" dirty="0"/>
              <a:t>pH 7.37  PaCO2 40  PaO2 98 HCO3 24. </a:t>
            </a:r>
          </a:p>
          <a:p>
            <a:pPr marL="0" indent="0">
              <a:buNone/>
            </a:pPr>
            <a:r>
              <a:rPr lang="en-US" sz="8600" dirty="0"/>
              <a:t>Would he benefit from extubation to NIV?</a:t>
            </a:r>
          </a:p>
          <a:p>
            <a:pPr marL="0" indent="0">
              <a:buNone/>
            </a:pPr>
            <a:endParaRPr lang="en-US" dirty="0"/>
          </a:p>
        </p:txBody>
      </p:sp>
      <p:sp>
        <p:nvSpPr>
          <p:cNvPr id="5" name="TextBox 4">
            <a:extLst>
              <a:ext uri="{FF2B5EF4-FFF2-40B4-BE49-F238E27FC236}">
                <a16:creationId xmlns:a16="http://schemas.microsoft.com/office/drawing/2014/main" id="{0FEDFE28-E859-C067-30A2-EB33769E9E32}"/>
              </a:ext>
            </a:extLst>
          </p:cNvPr>
          <p:cNvSpPr txBox="1"/>
          <p:nvPr/>
        </p:nvSpPr>
        <p:spPr>
          <a:xfrm>
            <a:off x="14253526" y="12385842"/>
            <a:ext cx="1827744" cy="1569660"/>
          </a:xfrm>
          <a:prstGeom prst="rect">
            <a:avLst/>
          </a:prstGeom>
          <a:noFill/>
        </p:spPr>
        <p:txBody>
          <a:bodyPr wrap="none" rtlCol="0">
            <a:spAutoFit/>
          </a:bodyPr>
          <a:lstStyle/>
          <a:p>
            <a:r>
              <a:rPr lang="en-US" sz="9600" b="1" dirty="0">
                <a:solidFill>
                  <a:srgbClr val="FF0000"/>
                </a:solidFill>
              </a:rPr>
              <a:t>NO</a:t>
            </a:r>
          </a:p>
        </p:txBody>
      </p:sp>
    </p:spTree>
    <p:extLst>
      <p:ext uri="{BB962C8B-B14F-4D97-AF65-F5344CB8AC3E}">
        <p14:creationId xmlns:p14="http://schemas.microsoft.com/office/powerpoint/2010/main" val="266273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5</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5029200"/>
            <a:ext cx="28392120" cy="10016836"/>
          </a:xfrm>
        </p:spPr>
        <p:txBody>
          <a:bodyPr>
            <a:normAutofit/>
          </a:bodyPr>
          <a:lstStyle/>
          <a:p>
            <a:pPr marL="0" indent="0">
              <a:buNone/>
            </a:pPr>
            <a:r>
              <a:rPr lang="en-US" sz="7200" dirty="0"/>
              <a:t>70 y/o male with COPD on 2 L O2 at home, CHF, HTN,  and HLD.</a:t>
            </a:r>
          </a:p>
          <a:p>
            <a:pPr marL="0" indent="0">
              <a:buNone/>
            </a:pPr>
            <a:r>
              <a:rPr lang="en-US" sz="7200" dirty="0"/>
              <a:t>Intubated due to acute hypercapnic respiratory failure secondary to acute COPD exacerbation. After 2 days, he is no longer wheezing. ABG is normalized. Passes SBT trial and is subsequently extubated. Ten hours later patient has worsening respiratory distress with worsening hypercapnia. </a:t>
            </a:r>
          </a:p>
        </p:txBody>
      </p:sp>
    </p:spTree>
    <p:extLst>
      <p:ext uri="{BB962C8B-B14F-4D97-AF65-F5344CB8AC3E}">
        <p14:creationId xmlns:p14="http://schemas.microsoft.com/office/powerpoint/2010/main" val="482014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5</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7940745"/>
          </a:xfrm>
        </p:spPr>
        <p:txBody>
          <a:bodyPr>
            <a:normAutofit/>
          </a:bodyPr>
          <a:lstStyle/>
          <a:p>
            <a:pPr marL="0" indent="0">
              <a:buNone/>
            </a:pPr>
            <a:r>
              <a:rPr lang="en-US" dirty="0"/>
              <a:t>Which of the following is true?</a:t>
            </a:r>
          </a:p>
          <a:p>
            <a:pPr marL="1143000" indent="-1143000">
              <a:buAutoNum type="arabicPeriod"/>
            </a:pPr>
            <a:r>
              <a:rPr lang="en-US" dirty="0"/>
              <a:t>Application of NIV will improve mortality</a:t>
            </a:r>
          </a:p>
          <a:p>
            <a:pPr marL="1143000" indent="-1143000">
              <a:buAutoNum type="arabicPeriod"/>
            </a:pPr>
            <a:r>
              <a:rPr lang="en-US" dirty="0"/>
              <a:t>Application of NIV is associated with increased mortality</a:t>
            </a:r>
          </a:p>
          <a:p>
            <a:pPr marL="1143000" indent="-1143000">
              <a:buAutoNum type="arabicPeriod"/>
            </a:pPr>
            <a:r>
              <a:rPr lang="en-US" dirty="0"/>
              <a:t>Application of NIV will reduce rate of reintubation compared to supplemental O2 therapy</a:t>
            </a:r>
          </a:p>
          <a:p>
            <a:pPr marL="1143000" indent="-1143000">
              <a:buAutoNum type="arabicPeriod"/>
            </a:pPr>
            <a:r>
              <a:rPr lang="en-US" dirty="0"/>
              <a:t>Application of NIV will decrease ICU LOS</a:t>
            </a:r>
          </a:p>
        </p:txBody>
      </p:sp>
    </p:spTree>
    <p:extLst>
      <p:ext uri="{BB962C8B-B14F-4D97-AF65-F5344CB8AC3E}">
        <p14:creationId xmlns:p14="http://schemas.microsoft.com/office/powerpoint/2010/main" val="29179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pic>
        <p:nvPicPr>
          <p:cNvPr id="5" name="Picture 4">
            <a:extLst>
              <a:ext uri="{FF2B5EF4-FFF2-40B4-BE49-F238E27FC236}">
                <a16:creationId xmlns:a16="http://schemas.microsoft.com/office/drawing/2014/main" id="{2C105CBE-5050-55FB-54CD-8784585FD222}"/>
              </a:ext>
            </a:extLst>
          </p:cNvPr>
          <p:cNvPicPr>
            <a:picLocks noChangeAspect="1"/>
          </p:cNvPicPr>
          <p:nvPr/>
        </p:nvPicPr>
        <p:blipFill>
          <a:blip r:embed="rId5"/>
          <a:stretch>
            <a:fillRect/>
          </a:stretch>
        </p:blipFill>
        <p:spPr>
          <a:xfrm>
            <a:off x="5139620" y="3529766"/>
            <a:ext cx="22639160" cy="12219036"/>
          </a:xfrm>
          <a:prstGeom prst="rect">
            <a:avLst/>
          </a:prstGeom>
        </p:spPr>
      </p:pic>
      <p:sp>
        <p:nvSpPr>
          <p:cNvPr id="8" name="TextBox 7">
            <a:extLst>
              <a:ext uri="{FF2B5EF4-FFF2-40B4-BE49-F238E27FC236}">
                <a16:creationId xmlns:a16="http://schemas.microsoft.com/office/drawing/2014/main" id="{7BD8CEF5-3166-8F46-D5C7-2B8E18FB9CF4}"/>
              </a:ext>
            </a:extLst>
          </p:cNvPr>
          <p:cNvSpPr txBox="1"/>
          <p:nvPr/>
        </p:nvSpPr>
        <p:spPr>
          <a:xfrm>
            <a:off x="16168254" y="15591669"/>
            <a:ext cx="16750146" cy="707886"/>
          </a:xfrm>
          <a:prstGeom prst="rect">
            <a:avLst/>
          </a:prstGeom>
          <a:noFill/>
        </p:spPr>
        <p:txBody>
          <a:bodyPr wrap="square">
            <a:spAutoFit/>
          </a:bodyPr>
          <a:lstStyle/>
          <a:p>
            <a:r>
              <a:rPr lang="en-US" sz="4000" b="1" i="0" u="none" strike="noStrike" dirty="0">
                <a:solidFill>
                  <a:srgbClr val="222222"/>
                </a:solidFill>
                <a:effectLst/>
              </a:rPr>
              <a:t>Esteban </a:t>
            </a:r>
            <a:r>
              <a:rPr lang="en-US" sz="4000" b="1" dirty="0">
                <a:solidFill>
                  <a:srgbClr val="222222"/>
                </a:solidFill>
              </a:rPr>
              <a:t>et al</a:t>
            </a:r>
            <a:r>
              <a:rPr lang="en-US" sz="4000" b="1" i="0" u="none" strike="noStrike" dirty="0">
                <a:solidFill>
                  <a:srgbClr val="222222"/>
                </a:solidFill>
                <a:effectLst/>
              </a:rPr>
              <a:t>. New England Journal of Medicine. 2004 Jun 10;350(24):2452-60</a:t>
            </a:r>
            <a:endParaRPr lang="en-US" sz="4000" b="1" dirty="0"/>
          </a:p>
        </p:txBody>
      </p:sp>
    </p:spTree>
    <p:extLst>
      <p:ext uri="{BB962C8B-B14F-4D97-AF65-F5344CB8AC3E}">
        <p14:creationId xmlns:p14="http://schemas.microsoft.com/office/powerpoint/2010/main" val="97557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8" name="TextBox 7">
            <a:extLst>
              <a:ext uri="{FF2B5EF4-FFF2-40B4-BE49-F238E27FC236}">
                <a16:creationId xmlns:a16="http://schemas.microsoft.com/office/drawing/2014/main" id="{7BD8CEF5-3166-8F46-D5C7-2B8E18FB9CF4}"/>
              </a:ext>
            </a:extLst>
          </p:cNvPr>
          <p:cNvSpPr txBox="1"/>
          <p:nvPr/>
        </p:nvSpPr>
        <p:spPr>
          <a:xfrm>
            <a:off x="16459200" y="15923881"/>
            <a:ext cx="16750146" cy="707886"/>
          </a:xfrm>
          <a:prstGeom prst="rect">
            <a:avLst/>
          </a:prstGeom>
          <a:noFill/>
        </p:spPr>
        <p:txBody>
          <a:bodyPr wrap="square">
            <a:spAutoFit/>
          </a:bodyPr>
          <a:lstStyle/>
          <a:p>
            <a:r>
              <a:rPr lang="en-US" sz="4000" b="1" i="0" u="none" strike="noStrike" dirty="0">
                <a:solidFill>
                  <a:srgbClr val="222222"/>
                </a:solidFill>
                <a:effectLst/>
              </a:rPr>
              <a:t>Esteban </a:t>
            </a:r>
            <a:r>
              <a:rPr lang="en-US" sz="4000" b="1" dirty="0">
                <a:solidFill>
                  <a:srgbClr val="222222"/>
                </a:solidFill>
              </a:rPr>
              <a:t>et al</a:t>
            </a:r>
            <a:r>
              <a:rPr lang="en-US" sz="4000" b="1" i="0" u="none" strike="noStrike" dirty="0">
                <a:solidFill>
                  <a:srgbClr val="222222"/>
                </a:solidFill>
                <a:effectLst/>
              </a:rPr>
              <a:t>. New England Journal of Medicine. 2004 Jun 10;350(24):2452-60</a:t>
            </a:r>
            <a:endParaRPr lang="en-US" sz="4000" b="1" dirty="0"/>
          </a:p>
        </p:txBody>
      </p:sp>
      <p:pic>
        <p:nvPicPr>
          <p:cNvPr id="3" name="Picture 2">
            <a:extLst>
              <a:ext uri="{FF2B5EF4-FFF2-40B4-BE49-F238E27FC236}">
                <a16:creationId xmlns:a16="http://schemas.microsoft.com/office/drawing/2014/main" id="{20E167D9-5C2D-B4B7-43DE-26FABB7D9231}"/>
              </a:ext>
            </a:extLst>
          </p:cNvPr>
          <p:cNvPicPr>
            <a:picLocks noChangeAspect="1"/>
          </p:cNvPicPr>
          <p:nvPr/>
        </p:nvPicPr>
        <p:blipFill>
          <a:blip r:embed="rId5"/>
          <a:stretch>
            <a:fillRect/>
          </a:stretch>
        </p:blipFill>
        <p:spPr>
          <a:xfrm>
            <a:off x="0" y="3229846"/>
            <a:ext cx="19077709" cy="12840446"/>
          </a:xfrm>
          <a:prstGeom prst="rect">
            <a:avLst/>
          </a:prstGeom>
        </p:spPr>
      </p:pic>
      <p:sp>
        <p:nvSpPr>
          <p:cNvPr id="4" name="TextBox 3">
            <a:extLst>
              <a:ext uri="{FF2B5EF4-FFF2-40B4-BE49-F238E27FC236}">
                <a16:creationId xmlns:a16="http://schemas.microsoft.com/office/drawing/2014/main" id="{C292D28A-7DF0-13E0-E203-B429D45D8166}"/>
              </a:ext>
            </a:extLst>
          </p:cNvPr>
          <p:cNvSpPr txBox="1"/>
          <p:nvPr/>
        </p:nvSpPr>
        <p:spPr>
          <a:xfrm>
            <a:off x="19784292" y="3020560"/>
            <a:ext cx="11970327" cy="5016758"/>
          </a:xfrm>
          <a:prstGeom prst="rect">
            <a:avLst/>
          </a:prstGeom>
          <a:noFill/>
          <a:ln>
            <a:solidFill>
              <a:srgbClr val="FF0000"/>
            </a:solidFill>
          </a:ln>
        </p:spPr>
        <p:txBody>
          <a:bodyPr wrap="square" rtlCol="0">
            <a:spAutoFit/>
          </a:bodyPr>
          <a:lstStyle/>
          <a:p>
            <a:r>
              <a:rPr lang="en-US" sz="4000" dirty="0"/>
              <a:t>Respiratory Failure: 2 out of 3</a:t>
            </a:r>
          </a:p>
          <a:p>
            <a:pPr marL="742950" indent="-742950">
              <a:buAutoNum type="arabicPeriod"/>
            </a:pPr>
            <a:r>
              <a:rPr lang="en-US" sz="4000" dirty="0"/>
              <a:t>Resp Acidosis </a:t>
            </a:r>
            <a:r>
              <a:rPr lang="en-US" sz="4000" dirty="0">
                <a:effectLst/>
              </a:rPr>
              <a:t>(defined as an arterial pH &lt; 7.35 with pCO</a:t>
            </a:r>
            <a:r>
              <a:rPr lang="en-US" sz="4000" dirty="0"/>
              <a:t>2 &gt;45 mmHg)</a:t>
            </a:r>
          </a:p>
          <a:p>
            <a:pPr marL="742950" indent="-742950">
              <a:buAutoNum type="arabicPeriod"/>
            </a:pPr>
            <a:r>
              <a:rPr lang="en-US" sz="4000" dirty="0">
                <a:effectLst/>
              </a:rPr>
              <a:t>clinical signs of respiratory muscle fatigue or increased respiratory effort </a:t>
            </a:r>
          </a:p>
          <a:p>
            <a:pPr marL="742950" indent="-742950">
              <a:buAutoNum type="arabicPeriod"/>
            </a:pPr>
            <a:r>
              <a:rPr lang="en-US" sz="4000" dirty="0"/>
              <a:t>RR &gt; 25 for</a:t>
            </a:r>
            <a:r>
              <a:rPr lang="en-US" sz="4000" dirty="0">
                <a:effectLst/>
              </a:rPr>
              <a:t> two consecutive hours</a:t>
            </a:r>
          </a:p>
          <a:p>
            <a:pPr marL="742950" indent="-742950">
              <a:buAutoNum type="arabicPeriod"/>
            </a:pPr>
            <a:r>
              <a:rPr lang="en-US" sz="4000" dirty="0"/>
              <a:t>O2 sat &lt;90% or PaO2 &lt;80 mmHg with FiO2 &gt;0.5</a:t>
            </a:r>
            <a:endParaRPr lang="en-US" sz="4000" dirty="0">
              <a:effectLst/>
            </a:endParaRPr>
          </a:p>
          <a:p>
            <a:endParaRPr lang="en-US" sz="4000" dirty="0"/>
          </a:p>
        </p:txBody>
      </p:sp>
      <p:cxnSp>
        <p:nvCxnSpPr>
          <p:cNvPr id="7" name="Straight Arrow Connector 6">
            <a:extLst>
              <a:ext uri="{FF2B5EF4-FFF2-40B4-BE49-F238E27FC236}">
                <a16:creationId xmlns:a16="http://schemas.microsoft.com/office/drawing/2014/main" id="{3D268CEB-0BD5-0B81-832F-07C253526529}"/>
              </a:ext>
            </a:extLst>
          </p:cNvPr>
          <p:cNvCxnSpPr>
            <a:cxnSpLocks/>
          </p:cNvCxnSpPr>
          <p:nvPr/>
        </p:nvCxnSpPr>
        <p:spPr>
          <a:xfrm>
            <a:off x="8478982" y="5611091"/>
            <a:ext cx="1084811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A97AEC9-D83D-C81D-F1B5-1B6E8C0E6D3D}"/>
              </a:ext>
            </a:extLst>
          </p:cNvPr>
          <p:cNvCxnSpPr>
            <a:cxnSpLocks/>
          </p:cNvCxnSpPr>
          <p:nvPr/>
        </p:nvCxnSpPr>
        <p:spPr>
          <a:xfrm>
            <a:off x="18606654" y="12298446"/>
            <a:ext cx="117763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D7F05B-9A6A-39DF-BF2B-4A320D9BF006}"/>
              </a:ext>
            </a:extLst>
          </p:cNvPr>
          <p:cNvSpPr txBox="1"/>
          <p:nvPr/>
        </p:nvSpPr>
        <p:spPr>
          <a:xfrm>
            <a:off x="19493346" y="8226452"/>
            <a:ext cx="12718472" cy="7478970"/>
          </a:xfrm>
          <a:prstGeom prst="rect">
            <a:avLst/>
          </a:prstGeom>
          <a:noFill/>
          <a:ln>
            <a:solidFill>
              <a:srgbClr val="FF0000"/>
            </a:solidFill>
          </a:ln>
        </p:spPr>
        <p:txBody>
          <a:bodyPr wrap="square" rtlCol="0">
            <a:spAutoFit/>
          </a:bodyPr>
          <a:lstStyle/>
          <a:p>
            <a:r>
              <a:rPr lang="en-US" sz="4000" dirty="0"/>
              <a:t>Reintubation was considered if  at least 1 hour of NIV or standard therapy and 1 of the following:</a:t>
            </a:r>
          </a:p>
          <a:p>
            <a:pPr marL="742950" indent="-742950">
              <a:buAutoNum type="arabicPeriod"/>
            </a:pPr>
            <a:r>
              <a:rPr lang="en-US" sz="4000" dirty="0">
                <a:latin typeface="NEJMQuadraat"/>
              </a:rPr>
              <a:t>Lac</a:t>
            </a:r>
            <a:r>
              <a:rPr lang="en-US" sz="4000" dirty="0">
                <a:effectLst/>
                <a:latin typeface="NEJMQuadraat"/>
              </a:rPr>
              <a:t>k of improvement in the pH or PaCo2</a:t>
            </a:r>
          </a:p>
          <a:p>
            <a:pPr marL="742950" indent="-742950">
              <a:buAutoNum type="arabicPeriod"/>
            </a:pPr>
            <a:r>
              <a:rPr lang="en-US" sz="4000" dirty="0">
                <a:latin typeface="NEJMQuadraat"/>
              </a:rPr>
              <a:t>Change in mental status </a:t>
            </a:r>
            <a:r>
              <a:rPr lang="en-US" sz="4000" dirty="0">
                <a:latin typeface="NEJMQuadraat"/>
                <a:sym typeface="Wingdings" pitchFamily="2" charset="2"/>
              </a:rPr>
              <a:t> cannot use NIV</a:t>
            </a:r>
            <a:endParaRPr lang="en-US" sz="4000" dirty="0">
              <a:latin typeface="NEJMQuadraat"/>
            </a:endParaRPr>
          </a:p>
          <a:p>
            <a:pPr marL="742950" indent="-742950">
              <a:buAutoNum type="arabicPeriod"/>
            </a:pPr>
            <a:r>
              <a:rPr lang="en-US" sz="4000" dirty="0">
                <a:effectLst/>
                <a:latin typeface="NEJMQuadraat"/>
              </a:rPr>
              <a:t> O2 sat &lt; 85% despite high FiO2 </a:t>
            </a:r>
          </a:p>
          <a:p>
            <a:pPr marL="742950" indent="-742950">
              <a:buAutoNum type="arabicPeriod"/>
            </a:pPr>
            <a:r>
              <a:rPr lang="en-US" sz="4000" dirty="0">
                <a:latin typeface="NEJMQuadraat"/>
              </a:rPr>
              <a:t>L</a:t>
            </a:r>
            <a:r>
              <a:rPr lang="en-US" sz="4000" dirty="0">
                <a:effectLst/>
                <a:latin typeface="NEJMQuadraat"/>
              </a:rPr>
              <a:t>ack of improvement in signs of respiratory-muscle fatigue</a:t>
            </a:r>
          </a:p>
          <a:p>
            <a:pPr marL="742950" indent="-742950">
              <a:buAutoNum type="arabicPeriod"/>
            </a:pPr>
            <a:r>
              <a:rPr lang="en-US" sz="4000" dirty="0">
                <a:latin typeface="NEJMQuadraat"/>
              </a:rPr>
              <a:t>H</a:t>
            </a:r>
            <a:r>
              <a:rPr lang="en-US" sz="4000" dirty="0">
                <a:effectLst/>
                <a:latin typeface="NEJMQuadraat"/>
              </a:rPr>
              <a:t>ypotension</a:t>
            </a:r>
          </a:p>
          <a:p>
            <a:pPr marL="742950" indent="-742950">
              <a:buAutoNum type="arabicPeriod"/>
            </a:pPr>
            <a:r>
              <a:rPr lang="en-US" sz="4000" dirty="0">
                <a:latin typeface="NEJMQuadraat"/>
              </a:rPr>
              <a:t>C</a:t>
            </a:r>
            <a:r>
              <a:rPr lang="en-US" sz="4000" dirty="0">
                <a:effectLst/>
                <a:latin typeface="NEJMQuadraat"/>
              </a:rPr>
              <a:t>opious secretions that could not be adequately cleared or that were associated with acidosis, hypoxemia, or changes in mental status. </a:t>
            </a:r>
            <a:endParaRPr lang="en-US" sz="4000" dirty="0"/>
          </a:p>
          <a:p>
            <a:endParaRPr lang="en-US" sz="4000" dirty="0"/>
          </a:p>
        </p:txBody>
      </p:sp>
      <p:sp>
        <p:nvSpPr>
          <p:cNvPr id="15" name="TextBox 14">
            <a:extLst>
              <a:ext uri="{FF2B5EF4-FFF2-40B4-BE49-F238E27FC236}">
                <a16:creationId xmlns:a16="http://schemas.microsoft.com/office/drawing/2014/main" id="{CCCDF804-3694-43E2-75FE-FCC474A96318}"/>
              </a:ext>
            </a:extLst>
          </p:cNvPr>
          <p:cNvSpPr txBox="1"/>
          <p:nvPr/>
        </p:nvSpPr>
        <p:spPr>
          <a:xfrm>
            <a:off x="706582" y="4904509"/>
            <a:ext cx="3657600" cy="3416320"/>
          </a:xfrm>
          <a:prstGeom prst="rect">
            <a:avLst/>
          </a:prstGeom>
          <a:noFill/>
        </p:spPr>
        <p:txBody>
          <a:bodyPr wrap="square" rtlCol="0">
            <a:spAutoFit/>
          </a:bodyPr>
          <a:lstStyle/>
          <a:p>
            <a:r>
              <a:rPr lang="en-US" sz="5400" dirty="0">
                <a:solidFill>
                  <a:srgbClr val="FF0000"/>
                </a:solidFill>
              </a:rPr>
              <a:t>Avg time to respiratory failure = 9 hours</a:t>
            </a:r>
          </a:p>
        </p:txBody>
      </p:sp>
    </p:spTree>
    <p:extLst>
      <p:ext uri="{BB962C8B-B14F-4D97-AF65-F5344CB8AC3E}">
        <p14:creationId xmlns:p14="http://schemas.microsoft.com/office/powerpoint/2010/main" val="93054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8" name="TextBox 7">
            <a:extLst>
              <a:ext uri="{FF2B5EF4-FFF2-40B4-BE49-F238E27FC236}">
                <a16:creationId xmlns:a16="http://schemas.microsoft.com/office/drawing/2014/main" id="{7BD8CEF5-3166-8F46-D5C7-2B8E18FB9CF4}"/>
              </a:ext>
            </a:extLst>
          </p:cNvPr>
          <p:cNvSpPr txBox="1"/>
          <p:nvPr/>
        </p:nvSpPr>
        <p:spPr>
          <a:xfrm>
            <a:off x="16459200" y="15569938"/>
            <a:ext cx="16750146" cy="707886"/>
          </a:xfrm>
          <a:prstGeom prst="rect">
            <a:avLst/>
          </a:prstGeom>
          <a:noFill/>
        </p:spPr>
        <p:txBody>
          <a:bodyPr wrap="square">
            <a:spAutoFit/>
          </a:bodyPr>
          <a:lstStyle/>
          <a:p>
            <a:r>
              <a:rPr lang="en-US" sz="4000" b="1" i="0" u="none" strike="noStrike" dirty="0">
                <a:solidFill>
                  <a:srgbClr val="222222"/>
                </a:solidFill>
                <a:effectLst/>
              </a:rPr>
              <a:t>Esteban </a:t>
            </a:r>
            <a:r>
              <a:rPr lang="en-US" sz="4000" b="1" dirty="0">
                <a:solidFill>
                  <a:srgbClr val="222222"/>
                </a:solidFill>
              </a:rPr>
              <a:t>et al</a:t>
            </a:r>
            <a:r>
              <a:rPr lang="en-US" sz="4000" b="1" i="0" u="none" strike="noStrike" dirty="0">
                <a:solidFill>
                  <a:srgbClr val="222222"/>
                </a:solidFill>
                <a:effectLst/>
              </a:rPr>
              <a:t>. New England Journal of Medicine. 2004 Jun 10;350(24):2452-60</a:t>
            </a:r>
            <a:endParaRPr lang="en-US" sz="4000" b="1" dirty="0"/>
          </a:p>
        </p:txBody>
      </p:sp>
      <p:pic>
        <p:nvPicPr>
          <p:cNvPr id="5" name="Picture 4">
            <a:extLst>
              <a:ext uri="{FF2B5EF4-FFF2-40B4-BE49-F238E27FC236}">
                <a16:creationId xmlns:a16="http://schemas.microsoft.com/office/drawing/2014/main" id="{64ACC06B-636E-93A4-731A-470E877A9EAE}"/>
              </a:ext>
            </a:extLst>
          </p:cNvPr>
          <p:cNvPicPr>
            <a:picLocks noChangeAspect="1"/>
          </p:cNvPicPr>
          <p:nvPr/>
        </p:nvPicPr>
        <p:blipFill>
          <a:blip r:embed="rId5"/>
          <a:stretch>
            <a:fillRect/>
          </a:stretch>
        </p:blipFill>
        <p:spPr>
          <a:xfrm>
            <a:off x="15735556" y="3265064"/>
            <a:ext cx="14730590" cy="10069928"/>
          </a:xfrm>
          <a:prstGeom prst="rect">
            <a:avLst/>
          </a:prstGeom>
        </p:spPr>
      </p:pic>
      <p:sp>
        <p:nvSpPr>
          <p:cNvPr id="6" name="TextBox 5">
            <a:extLst>
              <a:ext uri="{FF2B5EF4-FFF2-40B4-BE49-F238E27FC236}">
                <a16:creationId xmlns:a16="http://schemas.microsoft.com/office/drawing/2014/main" id="{1B172C51-49D0-D57C-E457-3A696B0C7B74}"/>
              </a:ext>
            </a:extLst>
          </p:cNvPr>
          <p:cNvSpPr txBox="1"/>
          <p:nvPr/>
        </p:nvSpPr>
        <p:spPr>
          <a:xfrm>
            <a:off x="17738329" y="13334992"/>
            <a:ext cx="12261272" cy="1938992"/>
          </a:xfrm>
          <a:prstGeom prst="rect">
            <a:avLst/>
          </a:prstGeom>
          <a:noFill/>
        </p:spPr>
        <p:txBody>
          <a:bodyPr wrap="square" rtlCol="0">
            <a:spAutoFit/>
          </a:bodyPr>
          <a:lstStyle/>
          <a:p>
            <a:r>
              <a:rPr lang="en-US" sz="6000" dirty="0">
                <a:solidFill>
                  <a:srgbClr val="FF0000"/>
                </a:solidFill>
              </a:rPr>
              <a:t>No difference in rate of reintubation</a:t>
            </a:r>
          </a:p>
          <a:p>
            <a:r>
              <a:rPr lang="en-US" sz="6000" dirty="0">
                <a:solidFill>
                  <a:srgbClr val="FF0000"/>
                </a:solidFill>
              </a:rPr>
              <a:t>No difference in ICU LOS</a:t>
            </a:r>
          </a:p>
        </p:txBody>
      </p:sp>
      <p:sp>
        <p:nvSpPr>
          <p:cNvPr id="11" name="TextBox 10">
            <a:extLst>
              <a:ext uri="{FF2B5EF4-FFF2-40B4-BE49-F238E27FC236}">
                <a16:creationId xmlns:a16="http://schemas.microsoft.com/office/drawing/2014/main" id="{62C20920-B2D3-02B6-8881-4893662E0A84}"/>
              </a:ext>
            </a:extLst>
          </p:cNvPr>
          <p:cNvSpPr txBox="1"/>
          <p:nvPr/>
        </p:nvSpPr>
        <p:spPr>
          <a:xfrm>
            <a:off x="1756448" y="3630245"/>
            <a:ext cx="12210202" cy="6555641"/>
          </a:xfrm>
          <a:prstGeom prst="rect">
            <a:avLst/>
          </a:prstGeom>
          <a:noFill/>
        </p:spPr>
        <p:txBody>
          <a:bodyPr wrap="none" rtlCol="0">
            <a:spAutoFit/>
          </a:bodyPr>
          <a:lstStyle/>
          <a:p>
            <a:r>
              <a:rPr lang="en-US" sz="6000" u="sng" dirty="0"/>
              <a:t>Primary Outcome - Mortality</a:t>
            </a:r>
          </a:p>
          <a:p>
            <a:r>
              <a:rPr lang="en-US" sz="6000" dirty="0">
                <a:effectLst/>
                <a:latin typeface="NEJMQuadraat"/>
              </a:rPr>
              <a:t>28/114 pts in NIV (25%, 95% CI 17-34) </a:t>
            </a:r>
          </a:p>
          <a:p>
            <a:r>
              <a:rPr lang="en-US" sz="6000" dirty="0">
                <a:latin typeface="NEJMQuadraat"/>
              </a:rPr>
              <a:t>                               Vs</a:t>
            </a:r>
          </a:p>
          <a:p>
            <a:r>
              <a:rPr lang="en-US" sz="6000" dirty="0">
                <a:effectLst/>
                <a:latin typeface="NEJMQuadraat"/>
              </a:rPr>
              <a:t>15/107 in standard medical therapy </a:t>
            </a:r>
          </a:p>
          <a:p>
            <a:r>
              <a:rPr lang="en-US" sz="6000" dirty="0">
                <a:effectLst/>
                <a:latin typeface="NEJMQuadraat"/>
              </a:rPr>
              <a:t>(14%; 95% CI 8-23)</a:t>
            </a:r>
          </a:p>
          <a:p>
            <a:endParaRPr lang="en-US" sz="6000" dirty="0"/>
          </a:p>
          <a:p>
            <a:pPr algn="ctr"/>
            <a:r>
              <a:rPr lang="en-US" sz="6000" dirty="0">
                <a:solidFill>
                  <a:srgbClr val="FF0000"/>
                </a:solidFill>
              </a:rPr>
              <a:t>P=0.048</a:t>
            </a:r>
          </a:p>
        </p:txBody>
      </p:sp>
      <p:sp>
        <p:nvSpPr>
          <p:cNvPr id="12" name="TextBox 11">
            <a:extLst>
              <a:ext uri="{FF2B5EF4-FFF2-40B4-BE49-F238E27FC236}">
                <a16:creationId xmlns:a16="http://schemas.microsoft.com/office/drawing/2014/main" id="{5B57F6CD-12E0-BEAF-A562-5A0DB38C5371}"/>
              </a:ext>
            </a:extLst>
          </p:cNvPr>
          <p:cNvSpPr txBox="1"/>
          <p:nvPr/>
        </p:nvSpPr>
        <p:spPr>
          <a:xfrm>
            <a:off x="3380065" y="10870876"/>
            <a:ext cx="9281836" cy="1015663"/>
          </a:xfrm>
          <a:prstGeom prst="rect">
            <a:avLst/>
          </a:prstGeom>
          <a:noFill/>
        </p:spPr>
        <p:txBody>
          <a:bodyPr wrap="none" rtlCol="0">
            <a:spAutoFit/>
          </a:bodyPr>
          <a:lstStyle/>
          <a:p>
            <a:r>
              <a:rPr lang="en-US" sz="6000" dirty="0">
                <a:solidFill>
                  <a:srgbClr val="FF0000"/>
                </a:solidFill>
              </a:rPr>
              <a:t>Worse mortality in NIV group</a:t>
            </a:r>
          </a:p>
        </p:txBody>
      </p:sp>
    </p:spTree>
    <p:extLst>
      <p:ext uri="{BB962C8B-B14F-4D97-AF65-F5344CB8AC3E}">
        <p14:creationId xmlns:p14="http://schemas.microsoft.com/office/powerpoint/2010/main" val="409204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5</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7940745"/>
          </a:xfrm>
        </p:spPr>
        <p:txBody>
          <a:bodyPr>
            <a:normAutofit/>
          </a:bodyPr>
          <a:lstStyle/>
          <a:p>
            <a:pPr marL="0" indent="0">
              <a:buNone/>
            </a:pPr>
            <a:r>
              <a:rPr lang="en-US" dirty="0"/>
              <a:t>Which of the following is true?</a:t>
            </a:r>
          </a:p>
          <a:p>
            <a:pPr marL="1143000" indent="-1143000">
              <a:buAutoNum type="arabicPeriod"/>
            </a:pPr>
            <a:r>
              <a:rPr lang="en-US" dirty="0"/>
              <a:t>Application of NIV will improve mortality</a:t>
            </a:r>
          </a:p>
          <a:p>
            <a:pPr marL="1143000" indent="-1143000">
              <a:buAutoNum type="arabicPeriod"/>
            </a:pPr>
            <a:r>
              <a:rPr lang="en-US" dirty="0"/>
              <a:t>Application of NIV is associated with increased mortality</a:t>
            </a:r>
          </a:p>
          <a:p>
            <a:pPr marL="1143000" indent="-1143000">
              <a:buAutoNum type="arabicPeriod"/>
            </a:pPr>
            <a:r>
              <a:rPr lang="en-US" dirty="0"/>
              <a:t>Application of NIV will reduce rate of reintubation compared to supplemental O2 therapy</a:t>
            </a:r>
          </a:p>
          <a:p>
            <a:pPr marL="1143000" indent="-1143000">
              <a:buAutoNum type="arabicPeriod"/>
            </a:pPr>
            <a:r>
              <a:rPr lang="en-US" dirty="0"/>
              <a:t>Application of NIV will decrease ICU LOS</a:t>
            </a:r>
          </a:p>
        </p:txBody>
      </p:sp>
    </p:spTree>
    <p:extLst>
      <p:ext uri="{BB962C8B-B14F-4D97-AF65-F5344CB8AC3E}">
        <p14:creationId xmlns:p14="http://schemas.microsoft.com/office/powerpoint/2010/main" val="47580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7</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7940745"/>
          </a:xfrm>
        </p:spPr>
        <p:txBody>
          <a:bodyPr>
            <a:normAutofit/>
          </a:bodyPr>
          <a:lstStyle/>
          <a:p>
            <a:pPr marL="0" indent="0">
              <a:buNone/>
            </a:pPr>
            <a:r>
              <a:rPr lang="en-US" dirty="0"/>
              <a:t>42 y/o male with BMI 27 and PMH of seizures who was intubated for airway protection in the setting of seizures and AMS. Patient was loaded with antiepileptics and 24 hours later, patient was awake on the vent and following commands. Vitals were stable. Labs showed mild hyponatremia to 130 but otherwise unremarkable. APACHE II score is 5.</a:t>
            </a:r>
          </a:p>
          <a:p>
            <a:pPr marL="0" indent="0">
              <a:buNone/>
            </a:pPr>
            <a:r>
              <a:rPr lang="en-US" dirty="0"/>
              <a:t>Passes SBT.</a:t>
            </a:r>
          </a:p>
        </p:txBody>
      </p:sp>
    </p:spTree>
    <p:extLst>
      <p:ext uri="{BB962C8B-B14F-4D97-AF65-F5344CB8AC3E}">
        <p14:creationId xmlns:p14="http://schemas.microsoft.com/office/powerpoint/2010/main" val="353051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6</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7940745"/>
          </a:xfrm>
        </p:spPr>
        <p:txBody>
          <a:bodyPr>
            <a:noAutofit/>
          </a:bodyPr>
          <a:lstStyle/>
          <a:p>
            <a:pPr marL="0" indent="0">
              <a:buNone/>
            </a:pPr>
            <a:r>
              <a:rPr lang="en-US" sz="6600" dirty="0"/>
              <a:t>Which of the following is true?</a:t>
            </a:r>
          </a:p>
          <a:p>
            <a:pPr marL="0" indent="0">
              <a:buNone/>
            </a:pPr>
            <a:r>
              <a:rPr lang="en-US" sz="6600" dirty="0"/>
              <a:t>1. Extubation to HFNC will reduce rate of reintubation as compared to standard O2 therapy.</a:t>
            </a:r>
          </a:p>
          <a:p>
            <a:pPr marL="0" indent="0">
              <a:buNone/>
            </a:pPr>
            <a:r>
              <a:rPr lang="en-US" sz="6600" dirty="0"/>
              <a:t>2. Extubation to HFNC will reduce time to reintubation</a:t>
            </a:r>
          </a:p>
          <a:p>
            <a:pPr marL="0" indent="0">
              <a:buNone/>
            </a:pPr>
            <a:r>
              <a:rPr lang="en-US" sz="6600" dirty="0"/>
              <a:t>3. Extubation to HFNC will not reduce rate of intubation as compared to standard O2 therapy</a:t>
            </a:r>
          </a:p>
          <a:p>
            <a:pPr marL="0" indent="0">
              <a:buNone/>
            </a:pPr>
            <a:r>
              <a:rPr lang="en-US" sz="6600" dirty="0"/>
              <a:t>4. Extubation to HFNC will reduce rate of intubation but does not reduce time to reintubation. </a:t>
            </a:r>
          </a:p>
        </p:txBody>
      </p:sp>
    </p:spTree>
    <p:extLst>
      <p:ext uri="{BB962C8B-B14F-4D97-AF65-F5344CB8AC3E}">
        <p14:creationId xmlns:p14="http://schemas.microsoft.com/office/powerpoint/2010/main" val="244719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pic>
        <p:nvPicPr>
          <p:cNvPr id="3" name="Picture 2">
            <a:extLst>
              <a:ext uri="{FF2B5EF4-FFF2-40B4-BE49-F238E27FC236}">
                <a16:creationId xmlns:a16="http://schemas.microsoft.com/office/drawing/2014/main" id="{66C33A93-70E2-805D-0489-97A8925D81F9}"/>
              </a:ext>
            </a:extLst>
          </p:cNvPr>
          <p:cNvPicPr>
            <a:picLocks noChangeAspect="1"/>
          </p:cNvPicPr>
          <p:nvPr/>
        </p:nvPicPr>
        <p:blipFill>
          <a:blip r:embed="rId5"/>
          <a:stretch>
            <a:fillRect/>
          </a:stretch>
        </p:blipFill>
        <p:spPr>
          <a:xfrm>
            <a:off x="5963493" y="3132915"/>
            <a:ext cx="23067819" cy="11856988"/>
          </a:xfrm>
          <a:prstGeom prst="rect">
            <a:avLst/>
          </a:prstGeom>
        </p:spPr>
      </p:pic>
      <p:sp>
        <p:nvSpPr>
          <p:cNvPr id="7" name="TextBox 6">
            <a:extLst>
              <a:ext uri="{FF2B5EF4-FFF2-40B4-BE49-F238E27FC236}">
                <a16:creationId xmlns:a16="http://schemas.microsoft.com/office/drawing/2014/main" id="{B30E4890-20B9-B36F-97CC-8FA5BA960BAC}"/>
              </a:ext>
            </a:extLst>
          </p:cNvPr>
          <p:cNvSpPr txBox="1"/>
          <p:nvPr/>
        </p:nvSpPr>
        <p:spPr>
          <a:xfrm>
            <a:off x="13591310" y="15462336"/>
            <a:ext cx="18578945" cy="707886"/>
          </a:xfrm>
          <a:prstGeom prst="rect">
            <a:avLst/>
          </a:prstGeom>
          <a:noFill/>
        </p:spPr>
        <p:txBody>
          <a:bodyPr wrap="square">
            <a:spAutoFit/>
          </a:bodyPr>
          <a:lstStyle/>
          <a:p>
            <a:r>
              <a:rPr lang="en-US" sz="4000" b="1" i="0" u="none" strike="noStrike" dirty="0">
                <a:solidFill>
                  <a:srgbClr val="333333"/>
                </a:solidFill>
                <a:effectLst/>
              </a:rPr>
              <a:t>            Hernández </a:t>
            </a:r>
            <a:r>
              <a:rPr lang="en-US" sz="4000" b="1" dirty="0">
                <a:solidFill>
                  <a:srgbClr val="333333"/>
                </a:solidFill>
              </a:rPr>
              <a:t>et </a:t>
            </a:r>
            <a:r>
              <a:rPr lang="en-US" sz="4000" b="1" i="0" u="none" strike="noStrike" dirty="0">
                <a:solidFill>
                  <a:srgbClr val="333333"/>
                </a:solidFill>
                <a:effectLst/>
              </a:rPr>
              <a:t>al. </a:t>
            </a:r>
            <a:r>
              <a:rPr lang="en-US" sz="4000" b="1" i="1" u="none" strike="noStrike" dirty="0">
                <a:solidFill>
                  <a:srgbClr val="333333"/>
                </a:solidFill>
                <a:effectLst/>
              </a:rPr>
              <a:t>JAMA.</a:t>
            </a:r>
            <a:r>
              <a:rPr lang="en-US" sz="4000" b="1" i="0" u="none" strike="noStrike" dirty="0">
                <a:solidFill>
                  <a:srgbClr val="333333"/>
                </a:solidFill>
                <a:effectLst/>
              </a:rPr>
              <a:t>2016;315(13):1354–1361. doi:10.1001/jama.2016.2711</a:t>
            </a:r>
            <a:endParaRPr lang="en-US" sz="4000" b="1" i="0" u="none" strike="noStrike" dirty="0">
              <a:effectLst/>
            </a:endParaRPr>
          </a:p>
        </p:txBody>
      </p:sp>
    </p:spTree>
    <p:extLst>
      <p:ext uri="{BB962C8B-B14F-4D97-AF65-F5344CB8AC3E}">
        <p14:creationId xmlns:p14="http://schemas.microsoft.com/office/powerpoint/2010/main" val="90548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p:txBody>
          <a:bodyPr>
            <a:normAutofit fontScale="70000" lnSpcReduction="20000"/>
          </a:bodyPr>
          <a:lstStyle/>
          <a:p>
            <a:pPr>
              <a:buFontTx/>
              <a:buChar char="-"/>
            </a:pPr>
            <a:r>
              <a:rPr lang="en-US" sz="9600" dirty="0"/>
              <a:t>Review current data supporting use of non-invasive ventilation (NIV) post-extubation in high risk patients</a:t>
            </a:r>
          </a:p>
          <a:p>
            <a:pPr>
              <a:buFontTx/>
              <a:buChar char="-"/>
            </a:pPr>
            <a:endParaRPr lang="en-US" sz="9600" dirty="0"/>
          </a:p>
          <a:p>
            <a:pPr>
              <a:buFontTx/>
              <a:buChar char="-"/>
            </a:pPr>
            <a:r>
              <a:rPr lang="en-US" sz="9600" dirty="0"/>
              <a:t>Review clinical outcomes that are improved by NIV </a:t>
            </a:r>
          </a:p>
          <a:p>
            <a:pPr>
              <a:buFontTx/>
              <a:buChar char="-"/>
            </a:pPr>
            <a:endParaRPr lang="en-US" sz="9600" dirty="0"/>
          </a:p>
          <a:p>
            <a:pPr>
              <a:buFontTx/>
              <a:buChar char="-"/>
            </a:pPr>
            <a:r>
              <a:rPr lang="en-US" sz="9600" dirty="0"/>
              <a:t>Reviewing current data supporting use of high flow nasal cannula (HFNC) post-extubation in low to high risk patients</a:t>
            </a:r>
          </a:p>
          <a:p>
            <a:pPr>
              <a:buFontTx/>
              <a:buChar char="-"/>
            </a:pPr>
            <a:endParaRPr lang="en-US" sz="9600" dirty="0"/>
          </a:p>
          <a:p>
            <a:pPr>
              <a:buFontTx/>
              <a:buChar char="-"/>
            </a:pPr>
            <a:r>
              <a:rPr lang="en-US" sz="9600" dirty="0"/>
              <a:t>Review evidence for NIV + HFNC  vs  HFNC post-extubation</a:t>
            </a:r>
          </a:p>
          <a:p>
            <a:pPr marL="0" indent="0">
              <a:buNone/>
            </a:pPr>
            <a:endParaRPr lang="en-US" sz="9600" dirty="0"/>
          </a:p>
          <a:p>
            <a:pPr>
              <a:buFontTx/>
              <a:buChar char="-"/>
            </a:pPr>
            <a:r>
              <a:rPr lang="en-US" sz="9600" dirty="0"/>
              <a:t>Summarize the current available data </a:t>
            </a:r>
          </a:p>
          <a:p>
            <a:pPr marL="0" indent="0">
              <a:buNone/>
            </a:pPr>
            <a:endParaRPr lang="en-US" sz="9600" dirty="0"/>
          </a:p>
          <a:p>
            <a:pPr marL="0" indent="0">
              <a:buNone/>
            </a:pPr>
            <a:endParaRPr lang="en-US" sz="9600" dirty="0"/>
          </a:p>
          <a:p>
            <a:pPr>
              <a:buFontTx/>
              <a:buChar char="-"/>
            </a:pPr>
            <a:endParaRPr lang="en-US" sz="9600" dirty="0"/>
          </a:p>
          <a:p>
            <a:pPr>
              <a:buFontTx/>
              <a:buChar char="-"/>
            </a:pPr>
            <a:endParaRPr lang="en-US" sz="9600" dirty="0"/>
          </a:p>
        </p:txBody>
      </p:sp>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Objectives</a:t>
            </a:r>
          </a:p>
        </p:txBody>
      </p:sp>
    </p:spTree>
    <p:extLst>
      <p:ext uri="{BB962C8B-B14F-4D97-AF65-F5344CB8AC3E}">
        <p14:creationId xmlns:p14="http://schemas.microsoft.com/office/powerpoint/2010/main" val="1792523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pic>
        <p:nvPicPr>
          <p:cNvPr id="4" name="Picture 3">
            <a:extLst>
              <a:ext uri="{FF2B5EF4-FFF2-40B4-BE49-F238E27FC236}">
                <a16:creationId xmlns:a16="http://schemas.microsoft.com/office/drawing/2014/main" id="{DC3B1B77-8262-8150-0552-EBF15B341D5F}"/>
              </a:ext>
            </a:extLst>
          </p:cNvPr>
          <p:cNvPicPr>
            <a:picLocks noChangeAspect="1"/>
          </p:cNvPicPr>
          <p:nvPr/>
        </p:nvPicPr>
        <p:blipFill>
          <a:blip r:embed="rId5"/>
          <a:stretch>
            <a:fillRect/>
          </a:stretch>
        </p:blipFill>
        <p:spPr>
          <a:xfrm>
            <a:off x="461735" y="2886574"/>
            <a:ext cx="17124219" cy="13513945"/>
          </a:xfrm>
          <a:prstGeom prst="rect">
            <a:avLst/>
          </a:prstGeom>
        </p:spPr>
      </p:pic>
      <p:sp>
        <p:nvSpPr>
          <p:cNvPr id="5" name="TextBox 4">
            <a:extLst>
              <a:ext uri="{FF2B5EF4-FFF2-40B4-BE49-F238E27FC236}">
                <a16:creationId xmlns:a16="http://schemas.microsoft.com/office/drawing/2014/main" id="{DAF36160-1B87-96A7-24E1-73DDAACA726F}"/>
              </a:ext>
            </a:extLst>
          </p:cNvPr>
          <p:cNvSpPr txBox="1"/>
          <p:nvPr/>
        </p:nvSpPr>
        <p:spPr>
          <a:xfrm>
            <a:off x="13716001" y="15816279"/>
            <a:ext cx="18578945" cy="707886"/>
          </a:xfrm>
          <a:prstGeom prst="rect">
            <a:avLst/>
          </a:prstGeom>
          <a:noFill/>
        </p:spPr>
        <p:txBody>
          <a:bodyPr wrap="square">
            <a:spAutoFit/>
          </a:bodyPr>
          <a:lstStyle/>
          <a:p>
            <a:r>
              <a:rPr lang="en-US" sz="4000" b="1" i="0" u="none" strike="noStrike" dirty="0">
                <a:solidFill>
                  <a:srgbClr val="333333"/>
                </a:solidFill>
                <a:effectLst/>
              </a:rPr>
              <a:t>            Hernández </a:t>
            </a:r>
            <a:r>
              <a:rPr lang="en-US" sz="4000" b="1" dirty="0">
                <a:solidFill>
                  <a:srgbClr val="333333"/>
                </a:solidFill>
              </a:rPr>
              <a:t>et </a:t>
            </a:r>
            <a:r>
              <a:rPr lang="en-US" sz="4000" b="1" i="0" u="none" strike="noStrike" dirty="0">
                <a:solidFill>
                  <a:srgbClr val="333333"/>
                </a:solidFill>
                <a:effectLst/>
              </a:rPr>
              <a:t>al. </a:t>
            </a:r>
            <a:r>
              <a:rPr lang="en-US" sz="4000" b="1" i="1" u="none" strike="noStrike" dirty="0">
                <a:solidFill>
                  <a:srgbClr val="333333"/>
                </a:solidFill>
                <a:effectLst/>
              </a:rPr>
              <a:t>JAMA.</a:t>
            </a:r>
            <a:r>
              <a:rPr lang="en-US" sz="4000" b="1" i="0" u="none" strike="noStrike" dirty="0">
                <a:solidFill>
                  <a:srgbClr val="333333"/>
                </a:solidFill>
                <a:effectLst/>
              </a:rPr>
              <a:t>2016;315(13):1354–1361. doi:10.1001/jama.2016.2711</a:t>
            </a:r>
            <a:endParaRPr lang="en-US" sz="4000" b="1" i="0" u="none" strike="noStrike" dirty="0">
              <a:effectLst/>
            </a:endParaRPr>
          </a:p>
        </p:txBody>
      </p:sp>
      <p:sp>
        <p:nvSpPr>
          <p:cNvPr id="6" name="TextBox 5">
            <a:extLst>
              <a:ext uri="{FF2B5EF4-FFF2-40B4-BE49-F238E27FC236}">
                <a16:creationId xmlns:a16="http://schemas.microsoft.com/office/drawing/2014/main" id="{21DD157F-5A5E-51C0-A59D-EABD6E05BD30}"/>
              </a:ext>
            </a:extLst>
          </p:cNvPr>
          <p:cNvSpPr txBox="1"/>
          <p:nvPr/>
        </p:nvSpPr>
        <p:spPr>
          <a:xfrm>
            <a:off x="19784292" y="3020560"/>
            <a:ext cx="11970327" cy="5016758"/>
          </a:xfrm>
          <a:prstGeom prst="rect">
            <a:avLst/>
          </a:prstGeom>
          <a:noFill/>
          <a:ln>
            <a:solidFill>
              <a:srgbClr val="FF0000"/>
            </a:solidFill>
          </a:ln>
        </p:spPr>
        <p:txBody>
          <a:bodyPr wrap="square" rtlCol="0">
            <a:spAutoFit/>
          </a:bodyPr>
          <a:lstStyle/>
          <a:p>
            <a:r>
              <a:rPr lang="en-US" sz="4000" dirty="0"/>
              <a:t>Low Risk of Intubation: All of the following</a:t>
            </a:r>
          </a:p>
          <a:p>
            <a:pPr marL="742950" indent="-742950">
              <a:buAutoNum type="arabicPeriod"/>
            </a:pPr>
            <a:r>
              <a:rPr lang="en-US" sz="4000" b="0" i="0" u="none" strike="noStrike" dirty="0">
                <a:solidFill>
                  <a:srgbClr val="333333"/>
                </a:solidFill>
                <a:effectLst/>
                <a:latin typeface="Guardian TextSans Web"/>
              </a:rPr>
              <a:t>&lt; 65 years</a:t>
            </a:r>
          </a:p>
          <a:p>
            <a:pPr marL="742950" indent="-742950">
              <a:buAutoNum type="arabicPeriod"/>
            </a:pPr>
            <a:r>
              <a:rPr lang="en-US" sz="4000" dirty="0">
                <a:solidFill>
                  <a:srgbClr val="333333"/>
                </a:solidFill>
                <a:latin typeface="Guardian TextSans Web"/>
              </a:rPr>
              <a:t>APACHE II </a:t>
            </a:r>
            <a:r>
              <a:rPr lang="en-US" sz="4000" b="0" i="0" u="none" strike="noStrike" dirty="0">
                <a:solidFill>
                  <a:srgbClr val="333333"/>
                </a:solidFill>
                <a:effectLst/>
                <a:latin typeface="Guardian TextSans Web"/>
              </a:rPr>
              <a:t>&lt; 12 on day of extubation</a:t>
            </a:r>
          </a:p>
          <a:p>
            <a:pPr marL="742950" indent="-742950">
              <a:buAutoNum type="arabicPeriod"/>
            </a:pPr>
            <a:r>
              <a:rPr lang="en-US" sz="4000" dirty="0">
                <a:solidFill>
                  <a:srgbClr val="333333"/>
                </a:solidFill>
                <a:latin typeface="Guardian TextSans Web"/>
              </a:rPr>
              <a:t>BMI &lt; 30</a:t>
            </a:r>
          </a:p>
          <a:p>
            <a:pPr marL="742950" indent="-742950">
              <a:buAutoNum type="arabicPeriod"/>
            </a:pPr>
            <a:r>
              <a:rPr lang="en-US" sz="4000" b="0" i="0" u="none" strike="noStrike" dirty="0">
                <a:solidFill>
                  <a:srgbClr val="333333"/>
                </a:solidFill>
                <a:effectLst/>
                <a:latin typeface="Guardian TextSans Web"/>
              </a:rPr>
              <a:t>Adequate secretions management</a:t>
            </a:r>
          </a:p>
          <a:p>
            <a:pPr marL="742950" indent="-742950">
              <a:buAutoNum type="arabicPeriod"/>
            </a:pPr>
            <a:r>
              <a:rPr lang="en-US" sz="4000" dirty="0">
                <a:solidFill>
                  <a:srgbClr val="333333"/>
                </a:solidFill>
                <a:latin typeface="Guardian TextSans Web"/>
              </a:rPr>
              <a:t>S</a:t>
            </a:r>
            <a:r>
              <a:rPr lang="en-US" sz="4000" b="0" i="0" u="none" strike="noStrike" dirty="0">
                <a:solidFill>
                  <a:srgbClr val="333333"/>
                </a:solidFill>
                <a:effectLst/>
                <a:latin typeface="Guardian TextSans Web"/>
              </a:rPr>
              <a:t>imple weaning</a:t>
            </a:r>
          </a:p>
          <a:p>
            <a:pPr marL="742950" indent="-742950">
              <a:buAutoNum type="arabicPeriod"/>
            </a:pPr>
            <a:r>
              <a:rPr lang="en-US" sz="4000" b="0" i="0" u="none" strike="noStrike" dirty="0">
                <a:solidFill>
                  <a:srgbClr val="333333"/>
                </a:solidFill>
                <a:effectLst/>
                <a:latin typeface="Guardian TextSans Web"/>
              </a:rPr>
              <a:t>0 or 1 comorbidity</a:t>
            </a:r>
          </a:p>
          <a:p>
            <a:pPr marL="742950" indent="-742950">
              <a:buAutoNum type="arabicPeriod"/>
            </a:pPr>
            <a:r>
              <a:rPr lang="en-US" sz="4000" dirty="0">
                <a:solidFill>
                  <a:srgbClr val="333333"/>
                </a:solidFill>
                <a:latin typeface="Guardian TextSans Web"/>
              </a:rPr>
              <a:t>No CHF, COPD, airway obstruction, prolonged MV</a:t>
            </a:r>
            <a:endParaRPr lang="en-US" sz="4000" dirty="0"/>
          </a:p>
        </p:txBody>
      </p:sp>
    </p:spTree>
    <p:extLst>
      <p:ext uri="{BB962C8B-B14F-4D97-AF65-F5344CB8AC3E}">
        <p14:creationId xmlns:p14="http://schemas.microsoft.com/office/powerpoint/2010/main" val="1754454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5" name="TextBox 4">
            <a:extLst>
              <a:ext uri="{FF2B5EF4-FFF2-40B4-BE49-F238E27FC236}">
                <a16:creationId xmlns:a16="http://schemas.microsoft.com/office/drawing/2014/main" id="{DAF36160-1B87-96A7-24E1-73DDAACA726F}"/>
              </a:ext>
            </a:extLst>
          </p:cNvPr>
          <p:cNvSpPr txBox="1"/>
          <p:nvPr/>
        </p:nvSpPr>
        <p:spPr>
          <a:xfrm>
            <a:off x="13716001" y="15816279"/>
            <a:ext cx="18578945" cy="707886"/>
          </a:xfrm>
          <a:prstGeom prst="rect">
            <a:avLst/>
          </a:prstGeom>
          <a:noFill/>
        </p:spPr>
        <p:txBody>
          <a:bodyPr wrap="square">
            <a:spAutoFit/>
          </a:bodyPr>
          <a:lstStyle/>
          <a:p>
            <a:r>
              <a:rPr lang="en-US" sz="4000" b="1" i="0" u="none" strike="noStrike" dirty="0">
                <a:solidFill>
                  <a:srgbClr val="333333"/>
                </a:solidFill>
                <a:effectLst/>
              </a:rPr>
              <a:t>            Hernández </a:t>
            </a:r>
            <a:r>
              <a:rPr lang="en-US" sz="4000" b="1" dirty="0">
                <a:solidFill>
                  <a:srgbClr val="333333"/>
                </a:solidFill>
              </a:rPr>
              <a:t>et </a:t>
            </a:r>
            <a:r>
              <a:rPr lang="en-US" sz="4000" b="1" i="0" u="none" strike="noStrike" dirty="0">
                <a:solidFill>
                  <a:srgbClr val="333333"/>
                </a:solidFill>
                <a:effectLst/>
              </a:rPr>
              <a:t>al. </a:t>
            </a:r>
            <a:r>
              <a:rPr lang="en-US" sz="4000" b="1" i="1" u="none" strike="noStrike" dirty="0">
                <a:solidFill>
                  <a:srgbClr val="333333"/>
                </a:solidFill>
                <a:effectLst/>
              </a:rPr>
              <a:t>JAMA.</a:t>
            </a:r>
            <a:r>
              <a:rPr lang="en-US" sz="4000" b="1" i="0" u="none" strike="noStrike" dirty="0">
                <a:solidFill>
                  <a:srgbClr val="333333"/>
                </a:solidFill>
                <a:effectLst/>
              </a:rPr>
              <a:t>2016;315(13):1354–1361. doi:10.1001/jama.2016.2711</a:t>
            </a:r>
            <a:endParaRPr lang="en-US" sz="4000" b="1" i="0" u="none" strike="noStrike" dirty="0">
              <a:effectLst/>
            </a:endParaRPr>
          </a:p>
        </p:txBody>
      </p:sp>
      <p:pic>
        <p:nvPicPr>
          <p:cNvPr id="3" name="Picture 2">
            <a:extLst>
              <a:ext uri="{FF2B5EF4-FFF2-40B4-BE49-F238E27FC236}">
                <a16:creationId xmlns:a16="http://schemas.microsoft.com/office/drawing/2014/main" id="{7940A25E-98CA-3990-7145-4A8B86C04569}"/>
              </a:ext>
            </a:extLst>
          </p:cNvPr>
          <p:cNvPicPr>
            <a:picLocks noChangeAspect="1"/>
          </p:cNvPicPr>
          <p:nvPr/>
        </p:nvPicPr>
        <p:blipFill>
          <a:blip r:embed="rId5"/>
          <a:stretch>
            <a:fillRect/>
          </a:stretch>
        </p:blipFill>
        <p:spPr>
          <a:xfrm>
            <a:off x="2867890" y="3550998"/>
            <a:ext cx="26060400" cy="11581768"/>
          </a:xfrm>
          <a:prstGeom prst="rect">
            <a:avLst/>
          </a:prstGeom>
        </p:spPr>
      </p:pic>
      <p:sp>
        <p:nvSpPr>
          <p:cNvPr id="7" name="TextBox 6">
            <a:extLst>
              <a:ext uri="{FF2B5EF4-FFF2-40B4-BE49-F238E27FC236}">
                <a16:creationId xmlns:a16="http://schemas.microsoft.com/office/drawing/2014/main" id="{90E05FE9-6F42-652B-A93C-2660570B05CD}"/>
              </a:ext>
            </a:extLst>
          </p:cNvPr>
          <p:cNvSpPr txBox="1"/>
          <p:nvPr/>
        </p:nvSpPr>
        <p:spPr>
          <a:xfrm>
            <a:off x="18146060" y="5880602"/>
            <a:ext cx="2186817" cy="830997"/>
          </a:xfrm>
          <a:prstGeom prst="rect">
            <a:avLst/>
          </a:prstGeom>
          <a:noFill/>
        </p:spPr>
        <p:txBody>
          <a:bodyPr wrap="none" rtlCol="0">
            <a:spAutoFit/>
          </a:bodyPr>
          <a:lstStyle/>
          <a:p>
            <a:r>
              <a:rPr lang="en-US" sz="4800" dirty="0">
                <a:solidFill>
                  <a:srgbClr val="FF0000"/>
                </a:solidFill>
              </a:rPr>
              <a:t> p =0.04</a:t>
            </a:r>
          </a:p>
        </p:txBody>
      </p:sp>
    </p:spTree>
    <p:extLst>
      <p:ext uri="{BB962C8B-B14F-4D97-AF65-F5344CB8AC3E}">
        <p14:creationId xmlns:p14="http://schemas.microsoft.com/office/powerpoint/2010/main" val="166913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4">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5"/>
          <a:stretch>
            <a:fillRect/>
          </a:stretch>
        </p:blipFill>
        <p:spPr>
          <a:xfrm>
            <a:off x="1249301" y="657887"/>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766548" y="206003"/>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5" name="TextBox 4">
            <a:extLst>
              <a:ext uri="{FF2B5EF4-FFF2-40B4-BE49-F238E27FC236}">
                <a16:creationId xmlns:a16="http://schemas.microsoft.com/office/drawing/2014/main" id="{DAF36160-1B87-96A7-24E1-73DDAACA726F}"/>
              </a:ext>
            </a:extLst>
          </p:cNvPr>
          <p:cNvSpPr txBox="1"/>
          <p:nvPr/>
        </p:nvSpPr>
        <p:spPr>
          <a:xfrm>
            <a:off x="13716001" y="15816279"/>
            <a:ext cx="18578945" cy="707886"/>
          </a:xfrm>
          <a:prstGeom prst="rect">
            <a:avLst/>
          </a:prstGeom>
          <a:noFill/>
        </p:spPr>
        <p:txBody>
          <a:bodyPr wrap="square">
            <a:spAutoFit/>
          </a:bodyPr>
          <a:lstStyle/>
          <a:p>
            <a:r>
              <a:rPr lang="en-US" sz="4000" b="1" i="0" u="none" strike="noStrike" dirty="0">
                <a:solidFill>
                  <a:srgbClr val="333333"/>
                </a:solidFill>
                <a:effectLst/>
              </a:rPr>
              <a:t>            Hernández </a:t>
            </a:r>
            <a:r>
              <a:rPr lang="en-US" sz="4000" b="1" dirty="0">
                <a:solidFill>
                  <a:srgbClr val="333333"/>
                </a:solidFill>
              </a:rPr>
              <a:t>et </a:t>
            </a:r>
            <a:r>
              <a:rPr lang="en-US" sz="4000" b="1" i="0" u="none" strike="noStrike" dirty="0">
                <a:solidFill>
                  <a:srgbClr val="333333"/>
                </a:solidFill>
                <a:effectLst/>
              </a:rPr>
              <a:t>al. </a:t>
            </a:r>
            <a:r>
              <a:rPr lang="en-US" sz="4000" b="1" i="1" u="none" strike="noStrike" dirty="0">
                <a:solidFill>
                  <a:srgbClr val="333333"/>
                </a:solidFill>
                <a:effectLst/>
              </a:rPr>
              <a:t>JAMA.</a:t>
            </a:r>
            <a:r>
              <a:rPr lang="en-US" sz="4000" b="1" i="0" u="none" strike="noStrike" dirty="0">
                <a:solidFill>
                  <a:srgbClr val="333333"/>
                </a:solidFill>
                <a:effectLst/>
              </a:rPr>
              <a:t>2016;315(13):1354–1361. doi:10.1001/jama.2016.2711</a:t>
            </a:r>
            <a:endParaRPr lang="en-US" sz="4000" b="1" i="0" u="none" strike="noStrike" dirty="0">
              <a:effectLst/>
            </a:endParaRPr>
          </a:p>
        </p:txBody>
      </p:sp>
      <p:pic>
        <p:nvPicPr>
          <p:cNvPr id="4" name="New picture">
            <a:extLst>
              <a:ext uri="{FF2B5EF4-FFF2-40B4-BE49-F238E27FC236}">
                <a16:creationId xmlns:a16="http://schemas.microsoft.com/office/drawing/2014/main" id="{9235A92F-E643-7CBE-8BAD-B960E9937235}"/>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2951018" y="2969549"/>
            <a:ext cx="17706110" cy="129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6" name="Left Arrow 5">
            <a:extLst>
              <a:ext uri="{FF2B5EF4-FFF2-40B4-BE49-F238E27FC236}">
                <a16:creationId xmlns:a16="http://schemas.microsoft.com/office/drawing/2014/main" id="{89B9179F-06BC-DCE3-BE90-4C5F6BEF8C10}"/>
              </a:ext>
            </a:extLst>
          </p:cNvPr>
          <p:cNvSpPr/>
          <p:nvPr/>
        </p:nvSpPr>
        <p:spPr>
          <a:xfrm>
            <a:off x="16108177" y="4364182"/>
            <a:ext cx="3676114" cy="707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Left Arrow 6">
            <a:extLst>
              <a:ext uri="{FF2B5EF4-FFF2-40B4-BE49-F238E27FC236}">
                <a16:creationId xmlns:a16="http://schemas.microsoft.com/office/drawing/2014/main" id="{948A2A2E-6548-AC15-ECB8-C3A22394FB18}"/>
              </a:ext>
            </a:extLst>
          </p:cNvPr>
          <p:cNvSpPr/>
          <p:nvPr/>
        </p:nvSpPr>
        <p:spPr>
          <a:xfrm>
            <a:off x="15553996" y="13276842"/>
            <a:ext cx="3676114" cy="707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80199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6</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7940745"/>
          </a:xfrm>
        </p:spPr>
        <p:txBody>
          <a:bodyPr>
            <a:noAutofit/>
          </a:bodyPr>
          <a:lstStyle/>
          <a:p>
            <a:pPr marL="0" indent="0">
              <a:buNone/>
            </a:pPr>
            <a:r>
              <a:rPr lang="en-US" sz="6600" dirty="0"/>
              <a:t>Which of the following is true?</a:t>
            </a:r>
          </a:p>
          <a:p>
            <a:pPr marL="0" indent="0">
              <a:buNone/>
            </a:pPr>
            <a:r>
              <a:rPr lang="en-US" sz="6600" dirty="0"/>
              <a:t>1. Extubation to HFNC will reduce rate of reintubation as compared to standard O2 therapy.</a:t>
            </a:r>
          </a:p>
          <a:p>
            <a:pPr marL="0" indent="0">
              <a:buNone/>
            </a:pPr>
            <a:r>
              <a:rPr lang="en-US" sz="6600" dirty="0"/>
              <a:t>2. Extubation to HFNC will reduce time to reintubation</a:t>
            </a:r>
          </a:p>
          <a:p>
            <a:pPr marL="0" indent="0">
              <a:buNone/>
            </a:pPr>
            <a:r>
              <a:rPr lang="en-US" sz="6600" dirty="0"/>
              <a:t>3. Extubation to HFNC will not reduce rate of intubation as compared to standard O2 therapy</a:t>
            </a:r>
          </a:p>
          <a:p>
            <a:pPr marL="0" indent="0">
              <a:buNone/>
            </a:pPr>
            <a:r>
              <a:rPr lang="en-US" sz="6600" dirty="0"/>
              <a:t>4. Extubation to HFNC will reduce rate of intubation but does not reduce time to reintubation. </a:t>
            </a:r>
          </a:p>
        </p:txBody>
      </p:sp>
    </p:spTree>
    <p:extLst>
      <p:ext uri="{BB962C8B-B14F-4D97-AF65-F5344CB8AC3E}">
        <p14:creationId xmlns:p14="http://schemas.microsoft.com/office/powerpoint/2010/main" val="377315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6">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4555198" y="867531"/>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7</a:t>
            </a:r>
          </a:p>
        </p:txBody>
      </p:sp>
      <p:sp>
        <p:nvSpPr>
          <p:cNvPr id="6" name="Content Placeholder 5">
            <a:extLst>
              <a:ext uri="{FF2B5EF4-FFF2-40B4-BE49-F238E27FC236}">
                <a16:creationId xmlns:a16="http://schemas.microsoft.com/office/drawing/2014/main" id="{827548FE-C74F-A675-B208-875BF04BFC58}"/>
              </a:ext>
            </a:extLst>
          </p:cNvPr>
          <p:cNvSpPr>
            <a:spLocks noGrp="1"/>
          </p:cNvSpPr>
          <p:nvPr>
            <p:ph idx="1"/>
          </p:nvPr>
        </p:nvSpPr>
        <p:spPr>
          <a:xfrm>
            <a:off x="2263140" y="4381500"/>
            <a:ext cx="28392120" cy="12077700"/>
          </a:xfrm>
        </p:spPr>
        <p:txBody>
          <a:bodyPr>
            <a:noAutofit/>
          </a:bodyPr>
          <a:lstStyle/>
          <a:p>
            <a:pPr marL="0" indent="0">
              <a:buNone/>
            </a:pPr>
            <a:r>
              <a:rPr lang="en-US" sz="6600" dirty="0"/>
              <a:t>72 y/o female with COPD, HTN, CHF with EF 40% intubated for acute hypoxic respiratory failure secondary to CHF exacerbation. On Day 3 patient passes SBT. </a:t>
            </a:r>
          </a:p>
          <a:p>
            <a:pPr marL="0" indent="0">
              <a:buNone/>
            </a:pPr>
            <a:r>
              <a:rPr lang="en-US" sz="6600" dirty="0"/>
              <a:t>Which of the following would you choose as an extubation strategy?</a:t>
            </a:r>
          </a:p>
          <a:p>
            <a:pPr marL="0" indent="0">
              <a:buNone/>
            </a:pPr>
            <a:endParaRPr lang="en-US" sz="6600" dirty="0"/>
          </a:p>
          <a:p>
            <a:pPr marL="1143000" indent="-1143000">
              <a:buAutoNum type="arabicPeriod"/>
            </a:pPr>
            <a:r>
              <a:rPr lang="en-US" sz="6600" dirty="0"/>
              <a:t>Extubation to NIV + HFNC </a:t>
            </a:r>
          </a:p>
          <a:p>
            <a:pPr marL="1143000" indent="-1143000">
              <a:buAutoNum type="arabicPeriod"/>
            </a:pPr>
            <a:r>
              <a:rPr lang="en-US" sz="6600" dirty="0"/>
              <a:t>Extubation to NIV alone</a:t>
            </a:r>
          </a:p>
          <a:p>
            <a:pPr marL="1143000" indent="-1143000">
              <a:buAutoNum type="arabicPeriod"/>
            </a:pPr>
            <a:r>
              <a:rPr lang="en-US" sz="6600" dirty="0"/>
              <a:t>Extubation to HFNC</a:t>
            </a:r>
          </a:p>
          <a:p>
            <a:pPr marL="1143000" indent="-1143000">
              <a:buAutoNum type="arabicPeriod"/>
            </a:pPr>
            <a:r>
              <a:rPr lang="en-US" sz="6600" dirty="0"/>
              <a:t>Extubation to 6L NC</a:t>
            </a:r>
          </a:p>
        </p:txBody>
      </p:sp>
    </p:spTree>
    <p:extLst>
      <p:ext uri="{BB962C8B-B14F-4D97-AF65-F5344CB8AC3E}">
        <p14:creationId xmlns:p14="http://schemas.microsoft.com/office/powerpoint/2010/main" val="235171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pic>
        <p:nvPicPr>
          <p:cNvPr id="8" name="Picture 7">
            <a:extLst>
              <a:ext uri="{FF2B5EF4-FFF2-40B4-BE49-F238E27FC236}">
                <a16:creationId xmlns:a16="http://schemas.microsoft.com/office/drawing/2014/main" id="{56C0C895-256C-A3D4-8D1C-D7C0F08E7C53}"/>
              </a:ext>
            </a:extLst>
          </p:cNvPr>
          <p:cNvPicPr>
            <a:picLocks noChangeAspect="1"/>
          </p:cNvPicPr>
          <p:nvPr/>
        </p:nvPicPr>
        <p:blipFill>
          <a:blip r:embed="rId5"/>
          <a:stretch>
            <a:fillRect/>
          </a:stretch>
        </p:blipFill>
        <p:spPr>
          <a:xfrm>
            <a:off x="5415889" y="3323745"/>
            <a:ext cx="23720220" cy="12082555"/>
          </a:xfrm>
          <a:prstGeom prst="rect">
            <a:avLst/>
          </a:prstGeom>
        </p:spPr>
      </p:pic>
      <p:sp>
        <p:nvSpPr>
          <p:cNvPr id="11" name="TextBox 10">
            <a:extLst>
              <a:ext uri="{FF2B5EF4-FFF2-40B4-BE49-F238E27FC236}">
                <a16:creationId xmlns:a16="http://schemas.microsoft.com/office/drawing/2014/main" id="{86E51C6A-F34C-B9E2-3213-0CF0694773C7}"/>
              </a:ext>
            </a:extLst>
          </p:cNvPr>
          <p:cNvSpPr txBox="1"/>
          <p:nvPr/>
        </p:nvSpPr>
        <p:spPr>
          <a:xfrm>
            <a:off x="16108177" y="15784790"/>
            <a:ext cx="16459200" cy="707886"/>
          </a:xfrm>
          <a:prstGeom prst="rect">
            <a:avLst/>
          </a:prstGeom>
          <a:noFill/>
        </p:spPr>
        <p:txBody>
          <a:bodyPr wrap="square">
            <a:spAutoFit/>
          </a:bodyPr>
          <a:lstStyle/>
          <a:p>
            <a:r>
              <a:rPr lang="en-US" sz="4000" b="1" i="0" u="none" strike="noStrike" dirty="0" err="1">
                <a:solidFill>
                  <a:srgbClr val="333333"/>
                </a:solidFill>
                <a:effectLst/>
              </a:rPr>
              <a:t>Thille</a:t>
            </a:r>
            <a:r>
              <a:rPr lang="en-US" sz="4000" b="1" i="0" u="none" strike="noStrike" dirty="0">
                <a:solidFill>
                  <a:srgbClr val="333333"/>
                </a:solidFill>
                <a:effectLst/>
              </a:rPr>
              <a:t> et al.  </a:t>
            </a:r>
            <a:r>
              <a:rPr lang="en-US" sz="4000" b="1" i="1" u="none" strike="noStrike" dirty="0">
                <a:solidFill>
                  <a:srgbClr val="333333"/>
                </a:solidFill>
                <a:effectLst/>
              </a:rPr>
              <a:t>JAMA.</a:t>
            </a:r>
            <a:r>
              <a:rPr lang="en-US" sz="4000" b="1" i="0" u="none" strike="noStrike" dirty="0">
                <a:solidFill>
                  <a:srgbClr val="333333"/>
                </a:solidFill>
                <a:effectLst/>
              </a:rPr>
              <a:t> 2019;322(15):1465–1475. doi:10.1001/jama.2019.14901</a:t>
            </a:r>
            <a:endParaRPr lang="en-US" sz="4000" b="1" i="0" u="none" strike="noStrike" dirty="0">
              <a:solidFill>
                <a:srgbClr val="212121"/>
              </a:solidFill>
              <a:effectLst/>
            </a:endParaRPr>
          </a:p>
        </p:txBody>
      </p:sp>
      <p:sp>
        <p:nvSpPr>
          <p:cNvPr id="12" name="TextBox 11">
            <a:extLst>
              <a:ext uri="{FF2B5EF4-FFF2-40B4-BE49-F238E27FC236}">
                <a16:creationId xmlns:a16="http://schemas.microsoft.com/office/drawing/2014/main" id="{09DD2E6C-23AE-C5C8-1B8A-4D197152E3EB}"/>
              </a:ext>
            </a:extLst>
          </p:cNvPr>
          <p:cNvSpPr txBox="1"/>
          <p:nvPr/>
        </p:nvSpPr>
        <p:spPr>
          <a:xfrm>
            <a:off x="27502511" y="12427569"/>
            <a:ext cx="1612942" cy="707886"/>
          </a:xfrm>
          <a:prstGeom prst="rect">
            <a:avLst/>
          </a:prstGeom>
          <a:noFill/>
        </p:spPr>
        <p:txBody>
          <a:bodyPr wrap="none" rtlCol="0">
            <a:spAutoFit/>
          </a:bodyPr>
          <a:lstStyle/>
          <a:p>
            <a:r>
              <a:rPr lang="en-US" sz="4000" dirty="0">
                <a:solidFill>
                  <a:srgbClr val="FF0000"/>
                </a:solidFill>
              </a:rPr>
              <a:t>P=0.02</a:t>
            </a:r>
          </a:p>
        </p:txBody>
      </p:sp>
    </p:spTree>
    <p:extLst>
      <p:ext uri="{BB962C8B-B14F-4D97-AF65-F5344CB8AC3E}">
        <p14:creationId xmlns:p14="http://schemas.microsoft.com/office/powerpoint/2010/main" val="3431055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4">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5"/>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11" name="TextBox 10">
            <a:extLst>
              <a:ext uri="{FF2B5EF4-FFF2-40B4-BE49-F238E27FC236}">
                <a16:creationId xmlns:a16="http://schemas.microsoft.com/office/drawing/2014/main" id="{86E51C6A-F34C-B9E2-3213-0CF0694773C7}"/>
              </a:ext>
            </a:extLst>
          </p:cNvPr>
          <p:cNvSpPr txBox="1"/>
          <p:nvPr/>
        </p:nvSpPr>
        <p:spPr>
          <a:xfrm>
            <a:off x="16108177" y="15784790"/>
            <a:ext cx="16459200" cy="707886"/>
          </a:xfrm>
          <a:prstGeom prst="rect">
            <a:avLst/>
          </a:prstGeom>
          <a:noFill/>
        </p:spPr>
        <p:txBody>
          <a:bodyPr wrap="square">
            <a:spAutoFit/>
          </a:bodyPr>
          <a:lstStyle/>
          <a:p>
            <a:r>
              <a:rPr lang="en-US" sz="4000" b="1" i="0" u="none" strike="noStrike" dirty="0" err="1">
                <a:solidFill>
                  <a:srgbClr val="333333"/>
                </a:solidFill>
                <a:effectLst/>
              </a:rPr>
              <a:t>Thille</a:t>
            </a:r>
            <a:r>
              <a:rPr lang="en-US" sz="4000" b="1" i="0" u="none" strike="noStrike" dirty="0">
                <a:solidFill>
                  <a:srgbClr val="333333"/>
                </a:solidFill>
                <a:effectLst/>
              </a:rPr>
              <a:t> et al.  </a:t>
            </a:r>
            <a:r>
              <a:rPr lang="en-US" sz="4000" b="1" i="1" u="none" strike="noStrike" dirty="0">
                <a:solidFill>
                  <a:srgbClr val="333333"/>
                </a:solidFill>
                <a:effectLst/>
              </a:rPr>
              <a:t>JAMA.</a:t>
            </a:r>
            <a:r>
              <a:rPr lang="en-US" sz="4000" b="1" i="0" u="none" strike="noStrike" dirty="0">
                <a:solidFill>
                  <a:srgbClr val="333333"/>
                </a:solidFill>
                <a:effectLst/>
              </a:rPr>
              <a:t> 2019;322(15):1465–1475. doi:10.1001/jama.2019.14901</a:t>
            </a:r>
            <a:endParaRPr lang="en-US" sz="4000" b="1" i="0" u="none" strike="noStrike" dirty="0">
              <a:solidFill>
                <a:srgbClr val="212121"/>
              </a:solidFill>
              <a:effectLst/>
            </a:endParaRPr>
          </a:p>
        </p:txBody>
      </p:sp>
      <p:pic>
        <p:nvPicPr>
          <p:cNvPr id="4" name="New picture">
            <a:extLst>
              <a:ext uri="{FF2B5EF4-FFF2-40B4-BE49-F238E27FC236}">
                <a16:creationId xmlns:a16="http://schemas.microsoft.com/office/drawing/2014/main" id="{7590FCA5-4435-BAD1-9A75-66E81D5AD2FE}"/>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47256" y="3041067"/>
            <a:ext cx="14249400" cy="121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5" name="Picture 4">
            <a:extLst>
              <a:ext uri="{FF2B5EF4-FFF2-40B4-BE49-F238E27FC236}">
                <a16:creationId xmlns:a16="http://schemas.microsoft.com/office/drawing/2014/main" id="{CB7ED64C-DE9D-8D97-E1C0-8DBBFD7AD564}"/>
              </a:ext>
            </a:extLst>
          </p:cNvPr>
          <p:cNvPicPr>
            <a:picLocks noChangeAspect="1"/>
          </p:cNvPicPr>
          <p:nvPr/>
        </p:nvPicPr>
        <p:blipFill>
          <a:blip r:embed="rId7"/>
          <a:stretch>
            <a:fillRect/>
          </a:stretch>
        </p:blipFill>
        <p:spPr>
          <a:xfrm>
            <a:off x="17221199" y="3046989"/>
            <a:ext cx="15149945" cy="12737801"/>
          </a:xfrm>
          <a:prstGeom prst="rect">
            <a:avLst/>
          </a:prstGeom>
        </p:spPr>
      </p:pic>
    </p:spTree>
    <p:extLst>
      <p:ext uri="{BB962C8B-B14F-4D97-AF65-F5344CB8AC3E}">
        <p14:creationId xmlns:p14="http://schemas.microsoft.com/office/powerpoint/2010/main" val="3314851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pic>
        <p:nvPicPr>
          <p:cNvPr id="3" name="Picture 2">
            <a:extLst>
              <a:ext uri="{FF2B5EF4-FFF2-40B4-BE49-F238E27FC236}">
                <a16:creationId xmlns:a16="http://schemas.microsoft.com/office/drawing/2014/main" id="{A909AB08-46E3-F9FF-7EB4-5DA6CC7A5A74}"/>
              </a:ext>
            </a:extLst>
          </p:cNvPr>
          <p:cNvPicPr>
            <a:picLocks noChangeAspect="1"/>
          </p:cNvPicPr>
          <p:nvPr/>
        </p:nvPicPr>
        <p:blipFill>
          <a:blip r:embed="rId5"/>
          <a:stretch>
            <a:fillRect/>
          </a:stretch>
        </p:blipFill>
        <p:spPr>
          <a:xfrm>
            <a:off x="3491345" y="3609679"/>
            <a:ext cx="25935709" cy="10566492"/>
          </a:xfrm>
          <a:prstGeom prst="rect">
            <a:avLst/>
          </a:prstGeom>
        </p:spPr>
      </p:pic>
      <p:sp>
        <p:nvSpPr>
          <p:cNvPr id="8" name="TextBox 7">
            <a:extLst>
              <a:ext uri="{FF2B5EF4-FFF2-40B4-BE49-F238E27FC236}">
                <a16:creationId xmlns:a16="http://schemas.microsoft.com/office/drawing/2014/main" id="{5B785212-5988-A0F8-DF82-E5EF670BBC12}"/>
              </a:ext>
            </a:extLst>
          </p:cNvPr>
          <p:cNvSpPr txBox="1"/>
          <p:nvPr/>
        </p:nvSpPr>
        <p:spPr>
          <a:xfrm>
            <a:off x="5302896" y="15262161"/>
            <a:ext cx="28097018" cy="1323439"/>
          </a:xfrm>
          <a:prstGeom prst="rect">
            <a:avLst/>
          </a:prstGeom>
          <a:noFill/>
        </p:spPr>
        <p:txBody>
          <a:bodyPr wrap="square">
            <a:spAutoFit/>
          </a:bodyPr>
          <a:lstStyle/>
          <a:p>
            <a:r>
              <a:rPr lang="en-US" sz="4000" b="1" dirty="0">
                <a:effectLst/>
              </a:rPr>
              <a:t>Fernando et. Intensive Care Med. 2022 Feb;48(2):137-147. </a:t>
            </a:r>
            <a:r>
              <a:rPr lang="en-US" sz="4000" b="1" dirty="0" err="1">
                <a:effectLst/>
              </a:rPr>
              <a:t>doi</a:t>
            </a:r>
            <a:r>
              <a:rPr lang="en-US" sz="4000" b="1" dirty="0">
                <a:effectLst/>
              </a:rPr>
              <a:t>: 10.1007/s00134-021-06581-1. </a:t>
            </a:r>
            <a:r>
              <a:rPr lang="en-US" sz="4000" b="1" dirty="0" err="1">
                <a:effectLst/>
              </a:rPr>
              <a:t>Epub</a:t>
            </a:r>
            <a:r>
              <a:rPr lang="en-US" sz="4000" b="1" dirty="0">
                <a:effectLst/>
              </a:rPr>
              <a:t> 2021 Nov 25. PMID: 34825256.</a:t>
            </a:r>
            <a:br>
              <a:rPr lang="en-US" sz="4000" b="1" dirty="0">
                <a:effectLst/>
              </a:rPr>
            </a:br>
            <a:endParaRPr lang="en-US" sz="4000" b="1" dirty="0">
              <a:effectLst/>
            </a:endParaRPr>
          </a:p>
        </p:txBody>
      </p:sp>
    </p:spTree>
    <p:extLst>
      <p:ext uri="{BB962C8B-B14F-4D97-AF65-F5344CB8AC3E}">
        <p14:creationId xmlns:p14="http://schemas.microsoft.com/office/powerpoint/2010/main" val="1330083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8" name="TextBox 7">
            <a:extLst>
              <a:ext uri="{FF2B5EF4-FFF2-40B4-BE49-F238E27FC236}">
                <a16:creationId xmlns:a16="http://schemas.microsoft.com/office/drawing/2014/main" id="{5B785212-5988-A0F8-DF82-E5EF670BBC12}"/>
              </a:ext>
            </a:extLst>
          </p:cNvPr>
          <p:cNvSpPr txBox="1"/>
          <p:nvPr/>
        </p:nvSpPr>
        <p:spPr>
          <a:xfrm>
            <a:off x="5302896" y="15262161"/>
            <a:ext cx="28097018" cy="1323439"/>
          </a:xfrm>
          <a:prstGeom prst="rect">
            <a:avLst/>
          </a:prstGeom>
          <a:noFill/>
        </p:spPr>
        <p:txBody>
          <a:bodyPr wrap="square">
            <a:spAutoFit/>
          </a:bodyPr>
          <a:lstStyle/>
          <a:p>
            <a:r>
              <a:rPr lang="en-US" sz="4000" b="1" dirty="0">
                <a:effectLst/>
              </a:rPr>
              <a:t>Fernando et. Intensive Care Med. 2022 Feb;48(2):137-147. </a:t>
            </a:r>
            <a:r>
              <a:rPr lang="en-US" sz="4000" b="1" dirty="0" err="1">
                <a:effectLst/>
              </a:rPr>
              <a:t>doi</a:t>
            </a:r>
            <a:r>
              <a:rPr lang="en-US" sz="4000" b="1" dirty="0">
                <a:effectLst/>
              </a:rPr>
              <a:t>: 10.1007/s00134-021-06581-1. </a:t>
            </a:r>
            <a:r>
              <a:rPr lang="en-US" sz="4000" b="1" dirty="0" err="1">
                <a:effectLst/>
              </a:rPr>
              <a:t>Epub</a:t>
            </a:r>
            <a:r>
              <a:rPr lang="en-US" sz="4000" b="1" dirty="0">
                <a:effectLst/>
              </a:rPr>
              <a:t> 2021 Nov 25. PMID: 34825256.</a:t>
            </a:r>
            <a:br>
              <a:rPr lang="en-US" sz="4000" b="1" dirty="0">
                <a:effectLst/>
              </a:rPr>
            </a:br>
            <a:endParaRPr lang="en-US" sz="4000" b="1" dirty="0">
              <a:effectLst/>
            </a:endParaRPr>
          </a:p>
        </p:txBody>
      </p:sp>
      <p:pic>
        <p:nvPicPr>
          <p:cNvPr id="4" name="Picture 3">
            <a:extLst>
              <a:ext uri="{FF2B5EF4-FFF2-40B4-BE49-F238E27FC236}">
                <a16:creationId xmlns:a16="http://schemas.microsoft.com/office/drawing/2014/main" id="{78FA3C89-F335-102D-AAC2-3301070E29C9}"/>
              </a:ext>
            </a:extLst>
          </p:cNvPr>
          <p:cNvPicPr>
            <a:picLocks noChangeAspect="1"/>
          </p:cNvPicPr>
          <p:nvPr/>
        </p:nvPicPr>
        <p:blipFill>
          <a:blip r:embed="rId5"/>
          <a:stretch>
            <a:fillRect/>
          </a:stretch>
        </p:blipFill>
        <p:spPr>
          <a:xfrm>
            <a:off x="5356657" y="3132915"/>
            <a:ext cx="22797752" cy="11563342"/>
          </a:xfrm>
          <a:prstGeom prst="rect">
            <a:avLst/>
          </a:prstGeom>
        </p:spPr>
      </p:pic>
    </p:spTree>
    <p:extLst>
      <p:ext uri="{BB962C8B-B14F-4D97-AF65-F5344CB8AC3E}">
        <p14:creationId xmlns:p14="http://schemas.microsoft.com/office/powerpoint/2010/main" val="2445542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8" name="TextBox 7">
            <a:extLst>
              <a:ext uri="{FF2B5EF4-FFF2-40B4-BE49-F238E27FC236}">
                <a16:creationId xmlns:a16="http://schemas.microsoft.com/office/drawing/2014/main" id="{5B785212-5988-A0F8-DF82-E5EF670BBC12}"/>
              </a:ext>
            </a:extLst>
          </p:cNvPr>
          <p:cNvSpPr txBox="1"/>
          <p:nvPr/>
        </p:nvSpPr>
        <p:spPr>
          <a:xfrm>
            <a:off x="5302896" y="15262161"/>
            <a:ext cx="28097018" cy="1323439"/>
          </a:xfrm>
          <a:prstGeom prst="rect">
            <a:avLst/>
          </a:prstGeom>
          <a:noFill/>
        </p:spPr>
        <p:txBody>
          <a:bodyPr wrap="square">
            <a:spAutoFit/>
          </a:bodyPr>
          <a:lstStyle/>
          <a:p>
            <a:r>
              <a:rPr lang="en-US" sz="4000" b="1" dirty="0">
                <a:effectLst/>
              </a:rPr>
              <a:t>Fernando et. Intensive Care Med. 2022 Feb;48(2):137-147. </a:t>
            </a:r>
            <a:r>
              <a:rPr lang="en-US" sz="4000" b="1" dirty="0" err="1">
                <a:effectLst/>
              </a:rPr>
              <a:t>doi</a:t>
            </a:r>
            <a:r>
              <a:rPr lang="en-US" sz="4000" b="1" dirty="0">
                <a:effectLst/>
              </a:rPr>
              <a:t>: 10.1007/s00134-021-06581-1. </a:t>
            </a:r>
            <a:r>
              <a:rPr lang="en-US" sz="4000" b="1" dirty="0" err="1">
                <a:effectLst/>
              </a:rPr>
              <a:t>Epub</a:t>
            </a:r>
            <a:r>
              <a:rPr lang="en-US" sz="4000" b="1" dirty="0">
                <a:effectLst/>
              </a:rPr>
              <a:t> 2021 Nov 25. PMID: 34825256.</a:t>
            </a:r>
            <a:br>
              <a:rPr lang="en-US" sz="4000" b="1" dirty="0">
                <a:effectLst/>
              </a:rPr>
            </a:br>
            <a:endParaRPr lang="en-US" sz="4000" b="1" dirty="0">
              <a:effectLst/>
            </a:endParaRPr>
          </a:p>
        </p:txBody>
      </p:sp>
      <p:pic>
        <p:nvPicPr>
          <p:cNvPr id="3" name="Picture 2">
            <a:extLst>
              <a:ext uri="{FF2B5EF4-FFF2-40B4-BE49-F238E27FC236}">
                <a16:creationId xmlns:a16="http://schemas.microsoft.com/office/drawing/2014/main" id="{6C28CEFB-49E6-4F44-750B-38804158F5DA}"/>
              </a:ext>
            </a:extLst>
          </p:cNvPr>
          <p:cNvPicPr>
            <a:picLocks noChangeAspect="1"/>
          </p:cNvPicPr>
          <p:nvPr/>
        </p:nvPicPr>
        <p:blipFill>
          <a:blip r:embed="rId5"/>
          <a:stretch>
            <a:fillRect/>
          </a:stretch>
        </p:blipFill>
        <p:spPr>
          <a:xfrm>
            <a:off x="2164773" y="3609679"/>
            <a:ext cx="28588854" cy="10688212"/>
          </a:xfrm>
          <a:prstGeom prst="rect">
            <a:avLst/>
          </a:prstGeom>
        </p:spPr>
      </p:pic>
    </p:spTree>
    <p:extLst>
      <p:ext uri="{BB962C8B-B14F-4D97-AF65-F5344CB8AC3E}">
        <p14:creationId xmlns:p14="http://schemas.microsoft.com/office/powerpoint/2010/main" val="178231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p:txBody>
          <a:bodyPr>
            <a:normAutofit/>
          </a:bodyPr>
          <a:lstStyle/>
          <a:p>
            <a:pPr marL="0" indent="0">
              <a:buNone/>
            </a:pPr>
            <a:r>
              <a:rPr lang="en-US" sz="9600" dirty="0"/>
              <a:t>67 y/o male with COPD, CHF with EF 35%, HTN, HLD who is admitted to ICU and mechanically ventilated &gt; 3 days for acute respiratory failure secondary to community acquired pneumonia.</a:t>
            </a:r>
          </a:p>
          <a:p>
            <a:pPr marL="0" indent="0">
              <a:buNone/>
            </a:pPr>
            <a:endParaRPr lang="en-US" sz="9600" dirty="0"/>
          </a:p>
          <a:p>
            <a:pPr marL="0" indent="0">
              <a:buNone/>
            </a:pPr>
            <a:r>
              <a:rPr lang="en-US" sz="9600" dirty="0"/>
              <a:t>Vitals: T 38.6 F;   BP 140/84;   HR 89;  RR 22; SpO2  98% on FiO2 30% and PEEP 5</a:t>
            </a:r>
          </a:p>
          <a:p>
            <a:pPr marL="0" indent="0">
              <a:buNone/>
            </a:pPr>
            <a:endParaRPr lang="en-US" sz="9600" dirty="0"/>
          </a:p>
        </p:txBody>
      </p:sp>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1</a:t>
            </a:r>
          </a:p>
        </p:txBody>
      </p:sp>
    </p:spTree>
    <p:extLst>
      <p:ext uri="{BB962C8B-B14F-4D97-AF65-F5344CB8AC3E}">
        <p14:creationId xmlns:p14="http://schemas.microsoft.com/office/powerpoint/2010/main" val="31798303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547255" y="-89512"/>
            <a:ext cx="31207364" cy="3034767"/>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D</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3826625" y="535319"/>
            <a:ext cx="24683258"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8" name="TextBox 7">
            <a:extLst>
              <a:ext uri="{FF2B5EF4-FFF2-40B4-BE49-F238E27FC236}">
                <a16:creationId xmlns:a16="http://schemas.microsoft.com/office/drawing/2014/main" id="{5B785212-5988-A0F8-DF82-E5EF670BBC12}"/>
              </a:ext>
            </a:extLst>
          </p:cNvPr>
          <p:cNvSpPr txBox="1"/>
          <p:nvPr/>
        </p:nvSpPr>
        <p:spPr>
          <a:xfrm>
            <a:off x="5302896" y="15262161"/>
            <a:ext cx="28097018" cy="1323439"/>
          </a:xfrm>
          <a:prstGeom prst="rect">
            <a:avLst/>
          </a:prstGeom>
          <a:noFill/>
        </p:spPr>
        <p:txBody>
          <a:bodyPr wrap="square">
            <a:spAutoFit/>
          </a:bodyPr>
          <a:lstStyle/>
          <a:p>
            <a:r>
              <a:rPr lang="en-US" sz="4000" b="1" dirty="0">
                <a:effectLst/>
              </a:rPr>
              <a:t>Fernando et. Intensive Care Med. 2022 Feb;48(2):137-147. </a:t>
            </a:r>
            <a:r>
              <a:rPr lang="en-US" sz="4000" b="1" dirty="0" err="1">
                <a:effectLst/>
              </a:rPr>
              <a:t>doi</a:t>
            </a:r>
            <a:r>
              <a:rPr lang="en-US" sz="4000" b="1" dirty="0">
                <a:effectLst/>
              </a:rPr>
              <a:t>: 10.1007/s00134-021-06581-1. </a:t>
            </a:r>
            <a:r>
              <a:rPr lang="en-US" sz="4000" b="1" dirty="0" err="1">
                <a:effectLst/>
              </a:rPr>
              <a:t>Epub</a:t>
            </a:r>
            <a:r>
              <a:rPr lang="en-US" sz="4000" b="1" dirty="0">
                <a:effectLst/>
              </a:rPr>
              <a:t> 2021 Nov 25. PMID: 34825256.</a:t>
            </a:r>
            <a:br>
              <a:rPr lang="en-US" sz="4000" b="1" dirty="0">
                <a:effectLst/>
              </a:rPr>
            </a:br>
            <a:endParaRPr lang="en-US" sz="4000" b="1" dirty="0">
              <a:effectLst/>
            </a:endParaRPr>
          </a:p>
        </p:txBody>
      </p:sp>
      <p:pic>
        <p:nvPicPr>
          <p:cNvPr id="4" name="Picture 3">
            <a:extLst>
              <a:ext uri="{FF2B5EF4-FFF2-40B4-BE49-F238E27FC236}">
                <a16:creationId xmlns:a16="http://schemas.microsoft.com/office/drawing/2014/main" id="{51AE6DD0-A513-F01C-0336-25AD27846E90}"/>
              </a:ext>
            </a:extLst>
          </p:cNvPr>
          <p:cNvPicPr>
            <a:picLocks noChangeAspect="1"/>
          </p:cNvPicPr>
          <p:nvPr/>
        </p:nvPicPr>
        <p:blipFill>
          <a:blip r:embed="rId5"/>
          <a:stretch>
            <a:fillRect/>
          </a:stretch>
        </p:blipFill>
        <p:spPr>
          <a:xfrm>
            <a:off x="2170499" y="3609679"/>
            <a:ext cx="28577402" cy="10814769"/>
          </a:xfrm>
          <a:prstGeom prst="rect">
            <a:avLst/>
          </a:prstGeom>
        </p:spPr>
      </p:pic>
    </p:spTree>
    <p:extLst>
      <p:ext uri="{BB962C8B-B14F-4D97-AF65-F5344CB8AC3E}">
        <p14:creationId xmlns:p14="http://schemas.microsoft.com/office/powerpoint/2010/main" val="3387590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a:xfrm>
            <a:off x="1881095" y="3848956"/>
            <a:ext cx="30413507" cy="10975756"/>
          </a:xfrm>
        </p:spPr>
        <p:txBody>
          <a:bodyPr>
            <a:noAutofit/>
          </a:bodyPr>
          <a:lstStyle/>
          <a:p>
            <a:pPr marL="514350" indent="-514350">
              <a:buAutoNum type="arabicPeriod"/>
            </a:pPr>
            <a:r>
              <a:rPr lang="en-US" sz="6000" b="0" i="0" u="none" strike="noStrike" dirty="0">
                <a:solidFill>
                  <a:srgbClr val="212121"/>
                </a:solidFill>
                <a:effectLst/>
              </a:rPr>
              <a:t>HFNC vs NIV </a:t>
            </a:r>
            <a:r>
              <a:rPr lang="en-US" sz="6000" b="0" i="0" u="none" strike="noStrike" dirty="0">
                <a:solidFill>
                  <a:srgbClr val="212121"/>
                </a:solidFill>
                <a:effectLst/>
                <a:sym typeface="Wingdings" pitchFamily="2" charset="2"/>
              </a:rPr>
              <a:t> equally efficacious in post extubation period to prevent reintubation compared to conventional oxygen therapy</a:t>
            </a:r>
          </a:p>
          <a:p>
            <a:pPr marL="514350" indent="-514350">
              <a:buAutoNum type="arabicPeriod"/>
            </a:pPr>
            <a:endParaRPr lang="en-US" sz="6000" b="0" i="0" u="none" strike="noStrike" dirty="0">
              <a:solidFill>
                <a:srgbClr val="212121"/>
              </a:solidFill>
              <a:effectLst/>
              <a:sym typeface="Wingdings" pitchFamily="2" charset="2"/>
            </a:endParaRPr>
          </a:p>
          <a:p>
            <a:pPr marL="514350" indent="-514350">
              <a:buAutoNum type="arabicPeriod"/>
            </a:pPr>
            <a:r>
              <a:rPr lang="en-US" sz="6000" dirty="0">
                <a:solidFill>
                  <a:srgbClr val="212121"/>
                </a:solidFill>
                <a:sym typeface="Wingdings" pitchFamily="2" charset="2"/>
              </a:rPr>
              <a:t>Use NIV prophylactically post extubation as compared to at the time of extubation failure as it is associated with increased mortality</a:t>
            </a:r>
          </a:p>
          <a:p>
            <a:pPr marL="514350" indent="-514350">
              <a:buAutoNum type="arabicPeriod"/>
            </a:pPr>
            <a:endParaRPr lang="en-US" sz="6000" dirty="0">
              <a:solidFill>
                <a:srgbClr val="212121"/>
              </a:solidFill>
              <a:sym typeface="Wingdings" pitchFamily="2" charset="2"/>
            </a:endParaRPr>
          </a:p>
          <a:p>
            <a:pPr marL="514350" indent="-514350">
              <a:buAutoNum type="arabicPeriod"/>
            </a:pPr>
            <a:r>
              <a:rPr lang="en-US" sz="6000" b="0" i="0" u="none" strike="noStrike" dirty="0">
                <a:solidFill>
                  <a:srgbClr val="212121"/>
                </a:solidFill>
                <a:effectLst/>
                <a:sym typeface="Wingdings" pitchFamily="2" charset="2"/>
              </a:rPr>
              <a:t>Use NIV + HFNC versus HFNC </a:t>
            </a:r>
            <a:r>
              <a:rPr lang="en-US" sz="6000" dirty="0">
                <a:solidFill>
                  <a:srgbClr val="212121"/>
                </a:solidFill>
                <a:sym typeface="Wingdings" pitchFamily="2" charset="2"/>
              </a:rPr>
              <a:t> to prevent reintubation in high risk patients</a:t>
            </a:r>
          </a:p>
          <a:p>
            <a:pPr marL="0" indent="0">
              <a:buNone/>
            </a:pPr>
            <a:endParaRPr lang="en-US" sz="6000" dirty="0">
              <a:solidFill>
                <a:srgbClr val="212121"/>
              </a:solidFill>
              <a:sym typeface="Wingdings" pitchFamily="2" charset="2"/>
            </a:endParaRPr>
          </a:p>
          <a:p>
            <a:pPr marL="514350" indent="-514350">
              <a:buAutoNum type="arabicPeriod"/>
            </a:pPr>
            <a:r>
              <a:rPr lang="en-US" sz="6000" dirty="0">
                <a:solidFill>
                  <a:srgbClr val="212121"/>
                </a:solidFill>
                <a:sym typeface="Wingdings" pitchFamily="2" charset="2"/>
              </a:rPr>
              <a:t>Always take into account the accessible resources you have as some of the above interventions may be limited based on the availability of resources</a:t>
            </a:r>
          </a:p>
        </p:txBody>
      </p:sp>
      <p:sp>
        <p:nvSpPr>
          <p:cNvPr id="4" name="TextBox 3">
            <a:extLst>
              <a:ext uri="{FF2B5EF4-FFF2-40B4-BE49-F238E27FC236}">
                <a16:creationId xmlns:a16="http://schemas.microsoft.com/office/drawing/2014/main" id="{92266170-8AE4-A7E9-F221-CAEDE3EF58FF}"/>
              </a:ext>
            </a:extLst>
          </p:cNvPr>
          <p:cNvSpPr txBox="1"/>
          <p:nvPr/>
        </p:nvSpPr>
        <p:spPr>
          <a:xfrm>
            <a:off x="12552219" y="1098363"/>
            <a:ext cx="9518073" cy="1569660"/>
          </a:xfrm>
          <a:prstGeom prst="rect">
            <a:avLst/>
          </a:prstGeom>
          <a:noFill/>
        </p:spPr>
        <p:txBody>
          <a:bodyPr wrap="square" rtlCol="0">
            <a:spAutoFit/>
          </a:bodyPr>
          <a:lstStyle/>
          <a:p>
            <a:pPr algn="ctr"/>
            <a:r>
              <a:rPr lang="en-US" sz="9600" dirty="0">
                <a:solidFill>
                  <a:schemeClr val="bg1"/>
                </a:solidFill>
              </a:rPr>
              <a:t>Key Points</a:t>
            </a:r>
          </a:p>
        </p:txBody>
      </p:sp>
    </p:spTree>
    <p:extLst>
      <p:ext uri="{BB962C8B-B14F-4D97-AF65-F5344CB8AC3E}">
        <p14:creationId xmlns:p14="http://schemas.microsoft.com/office/powerpoint/2010/main" val="930105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a:xfrm>
            <a:off x="1881095" y="3848956"/>
            <a:ext cx="30413507" cy="10975756"/>
          </a:xfrm>
        </p:spPr>
        <p:txBody>
          <a:bodyPr>
            <a:noAutofit/>
          </a:bodyPr>
          <a:lstStyle/>
          <a:p>
            <a:pPr marL="514350" indent="-514350">
              <a:buAutoNum type="arabicPeriod"/>
            </a:pPr>
            <a:r>
              <a:rPr lang="en-US" sz="3200" b="0" i="0" u="none" strike="noStrike" dirty="0">
                <a:solidFill>
                  <a:srgbClr val="212121"/>
                </a:solidFill>
                <a:effectLst/>
              </a:rPr>
              <a:t>Ouellette DR, Patel S, Girard TD, Morris PE, Schmidt GA, </a:t>
            </a:r>
            <a:r>
              <a:rPr lang="en-US" sz="3200" b="0" i="0" u="none" strike="noStrike" dirty="0" err="1">
                <a:solidFill>
                  <a:srgbClr val="212121"/>
                </a:solidFill>
                <a:effectLst/>
              </a:rPr>
              <a:t>Truwit</a:t>
            </a:r>
            <a:r>
              <a:rPr lang="en-US" sz="3200" b="0" i="0" u="none" strike="noStrike" dirty="0">
                <a:solidFill>
                  <a:srgbClr val="212121"/>
                </a:solidFill>
                <a:effectLst/>
              </a:rPr>
              <a:t> JD, </a:t>
            </a:r>
            <a:r>
              <a:rPr lang="en-US" sz="3200" b="0" i="0" u="none" strike="noStrike" dirty="0" err="1">
                <a:solidFill>
                  <a:srgbClr val="212121"/>
                </a:solidFill>
                <a:effectLst/>
              </a:rPr>
              <a:t>Alhazzani</a:t>
            </a:r>
            <a:r>
              <a:rPr lang="en-US" sz="3200" b="0" i="0" u="none" strike="noStrike" dirty="0">
                <a:solidFill>
                  <a:srgbClr val="212121"/>
                </a:solidFill>
                <a:effectLst/>
              </a:rPr>
              <a:t> W, Burns SM, Epstein SK, Esteban A, Fan E, Ferrer M, Fraser GL, Gong MN, Hough CL, Mehta S, </a:t>
            </a:r>
            <a:r>
              <a:rPr lang="en-US" sz="3200" b="0" i="0" u="none" strike="noStrike" dirty="0" err="1">
                <a:solidFill>
                  <a:srgbClr val="212121"/>
                </a:solidFill>
                <a:effectLst/>
              </a:rPr>
              <a:t>Nanchal</a:t>
            </a:r>
            <a:r>
              <a:rPr lang="en-US" sz="3200" b="0" i="0" u="none" strike="noStrike" dirty="0">
                <a:solidFill>
                  <a:srgbClr val="212121"/>
                </a:solidFill>
                <a:effectLst/>
              </a:rPr>
              <a:t> R, </a:t>
            </a:r>
            <a:r>
              <a:rPr lang="en-US" sz="3200" b="0" i="0" u="none" strike="noStrike" dirty="0" err="1">
                <a:solidFill>
                  <a:srgbClr val="212121"/>
                </a:solidFill>
                <a:effectLst/>
              </a:rPr>
              <a:t>Pawlik</a:t>
            </a:r>
            <a:r>
              <a:rPr lang="en-US" sz="3200" b="0" i="0" u="none" strike="noStrike" dirty="0">
                <a:solidFill>
                  <a:srgbClr val="212121"/>
                </a:solidFill>
                <a:effectLst/>
              </a:rPr>
              <a:t> AJ, </a:t>
            </a:r>
            <a:r>
              <a:rPr lang="en-US" sz="3200" b="0" i="0" u="none" strike="noStrike" dirty="0" err="1">
                <a:solidFill>
                  <a:srgbClr val="212121"/>
                </a:solidFill>
                <a:effectLst/>
              </a:rPr>
              <a:t>Schweickert</a:t>
            </a:r>
            <a:r>
              <a:rPr lang="en-US" sz="3200" b="0" i="0" u="none" strike="noStrike" dirty="0">
                <a:solidFill>
                  <a:srgbClr val="212121"/>
                </a:solidFill>
                <a:effectLst/>
              </a:rPr>
              <a:t> WD, Sessler CN, </a:t>
            </a:r>
            <a:r>
              <a:rPr lang="en-US" sz="3200" b="0" i="0" u="none" strike="noStrike" dirty="0" err="1">
                <a:solidFill>
                  <a:srgbClr val="212121"/>
                </a:solidFill>
                <a:effectLst/>
              </a:rPr>
              <a:t>Strøm</a:t>
            </a:r>
            <a:r>
              <a:rPr lang="en-US" sz="3200" b="0" i="0" u="none" strike="noStrike" dirty="0">
                <a:solidFill>
                  <a:srgbClr val="212121"/>
                </a:solidFill>
                <a:effectLst/>
              </a:rPr>
              <a:t> T, Kress JP. Liberation From Mechanical Ventilation in Critically Ill Adults: An Official American College of Chest Physicians/American Thoracic Society Clinical Practice Guideline: Inspiratory Pressure Augmentation During Spontaneous Breathing Trials, Protocols Minimizing Sedation, and Noninvasive Ventilation Immediately After Extubation. Chest. 2017 Jan;151(1):166-180. </a:t>
            </a:r>
            <a:r>
              <a:rPr lang="en-US" sz="3200" b="0" i="0" u="none" strike="noStrike" dirty="0" err="1">
                <a:solidFill>
                  <a:srgbClr val="212121"/>
                </a:solidFill>
                <a:effectLst/>
              </a:rPr>
              <a:t>doi</a:t>
            </a:r>
            <a:r>
              <a:rPr lang="en-US" sz="3200" b="0" i="0" u="none" strike="noStrike" dirty="0">
                <a:solidFill>
                  <a:srgbClr val="212121"/>
                </a:solidFill>
                <a:effectLst/>
              </a:rPr>
              <a:t>: 10.1016/j.chest.2016.10.036. </a:t>
            </a:r>
            <a:r>
              <a:rPr lang="en-US" sz="3200" b="0" i="0" u="none" strike="noStrike" dirty="0" err="1">
                <a:solidFill>
                  <a:srgbClr val="212121"/>
                </a:solidFill>
                <a:effectLst/>
              </a:rPr>
              <a:t>Epub</a:t>
            </a:r>
            <a:r>
              <a:rPr lang="en-US" sz="3200" b="0" i="0" u="none" strike="noStrike" dirty="0">
                <a:solidFill>
                  <a:srgbClr val="212121"/>
                </a:solidFill>
                <a:effectLst/>
              </a:rPr>
              <a:t> 2016 Nov 3. PMID: 27818331.</a:t>
            </a:r>
          </a:p>
          <a:p>
            <a:pPr marL="514350" indent="-514350">
              <a:buAutoNum type="arabicPeriod"/>
            </a:pPr>
            <a:r>
              <a:rPr lang="en-US" sz="3200" dirty="0">
                <a:effectLst/>
              </a:rPr>
              <a:t>Ferrer M, Valencia M, Nicolas JM, </a:t>
            </a:r>
            <a:r>
              <a:rPr lang="en-US" sz="3200" dirty="0" err="1">
                <a:effectLst/>
              </a:rPr>
              <a:t>Bernadich</a:t>
            </a:r>
            <a:r>
              <a:rPr lang="en-US" sz="3200" dirty="0">
                <a:effectLst/>
              </a:rPr>
              <a:t> O, </a:t>
            </a:r>
            <a:r>
              <a:rPr lang="en-US" sz="3200" dirty="0" err="1">
                <a:effectLst/>
              </a:rPr>
              <a:t>Badia</a:t>
            </a:r>
            <a:r>
              <a:rPr lang="en-US" sz="3200" dirty="0">
                <a:effectLst/>
              </a:rPr>
              <a:t> JR, Torres A. Early noninvasive ventilation averts extubation failure in patients at risk: a randomized trial. Am J Respir Crit Care Med. 2006;173(2): 164-170.</a:t>
            </a:r>
          </a:p>
          <a:p>
            <a:pPr marL="514350" indent="-514350">
              <a:buFont typeface="Arial" panose="020B0604020202020204" pitchFamily="34" charset="0"/>
              <a:buAutoNum type="arabicPeriod"/>
            </a:pPr>
            <a:r>
              <a:rPr lang="en-US" sz="3200" dirty="0">
                <a:effectLst/>
              </a:rPr>
              <a:t>Ferrer M, </a:t>
            </a:r>
            <a:r>
              <a:rPr lang="en-US" sz="3200" dirty="0" err="1">
                <a:effectLst/>
              </a:rPr>
              <a:t>Sellares</a:t>
            </a:r>
            <a:r>
              <a:rPr lang="en-US" sz="3200" dirty="0">
                <a:effectLst/>
              </a:rPr>
              <a:t> J, Valencia M, et al. Non-invasive ventilation after extubation in hypercapnic patients with chronic respiratory disorders: </a:t>
            </a:r>
            <a:r>
              <a:rPr lang="en-US" sz="3200" dirty="0" err="1">
                <a:effectLst/>
              </a:rPr>
              <a:t>randomised</a:t>
            </a:r>
            <a:r>
              <a:rPr lang="en-US" sz="3200" dirty="0">
                <a:effectLst/>
              </a:rPr>
              <a:t> controlled trial. Lancet. 2009;374(9695): 1082-1088. </a:t>
            </a:r>
            <a:endParaRPr lang="en-US" sz="3200" dirty="0"/>
          </a:p>
          <a:p>
            <a:pPr marL="514350" indent="-514350">
              <a:buFont typeface="Arial" panose="020B0604020202020204" pitchFamily="34" charset="0"/>
              <a:buAutoNum type="arabicPeriod"/>
            </a:pPr>
            <a:r>
              <a:rPr lang="en-US" sz="3200" dirty="0" err="1">
                <a:effectLst/>
              </a:rPr>
              <a:t>Khilnani</a:t>
            </a:r>
            <a:r>
              <a:rPr lang="en-US" sz="3200" dirty="0">
                <a:effectLst/>
              </a:rPr>
              <a:t> GC, Galle AD, </a:t>
            </a:r>
            <a:r>
              <a:rPr lang="en-US" sz="3200" dirty="0" err="1">
                <a:effectLst/>
              </a:rPr>
              <a:t>Hadda</a:t>
            </a:r>
            <a:r>
              <a:rPr lang="en-US" sz="3200" dirty="0">
                <a:effectLst/>
              </a:rPr>
              <a:t> V, Sharma SK. Non-invasive ventilation after extubation in patients with chronic obstructive pulmonary disease: a randomized controlled trial. </a:t>
            </a:r>
            <a:r>
              <a:rPr lang="en-US" sz="3200" dirty="0" err="1">
                <a:effectLst/>
              </a:rPr>
              <a:t>Anaesth</a:t>
            </a:r>
            <a:r>
              <a:rPr lang="en-US" sz="3200" dirty="0">
                <a:effectLst/>
              </a:rPr>
              <a:t> Intensive Care. 2011;39:217-223. </a:t>
            </a:r>
            <a:endParaRPr lang="en-US" sz="3200" dirty="0"/>
          </a:p>
          <a:p>
            <a:pPr marL="514350" indent="-514350">
              <a:buFont typeface="Arial" panose="020B0604020202020204" pitchFamily="34" charset="0"/>
              <a:buAutoNum type="arabicPeriod"/>
            </a:pPr>
            <a:r>
              <a:rPr lang="en-US" sz="3200" dirty="0">
                <a:effectLst/>
              </a:rPr>
              <a:t>Mohamed KAE, Abdalla MH. Role of noninvasive ventilation in limiting reintubation after planned extubation. Egypt J Chest Dis </a:t>
            </a:r>
            <a:r>
              <a:rPr lang="en-US" sz="3200" dirty="0" err="1">
                <a:effectLst/>
              </a:rPr>
              <a:t>Tuberc</a:t>
            </a:r>
            <a:r>
              <a:rPr lang="en-US" sz="3200" dirty="0">
                <a:effectLst/>
              </a:rPr>
              <a:t>. 2013;62(4):669-674. </a:t>
            </a:r>
          </a:p>
          <a:p>
            <a:pPr marL="514350" indent="-514350">
              <a:buFont typeface="Arial" panose="020B0604020202020204" pitchFamily="34" charset="0"/>
              <a:buAutoNum type="arabicPeriod"/>
            </a:pPr>
            <a:r>
              <a:rPr lang="en-US" sz="3200" b="0" i="0" u="none" strike="noStrike" dirty="0">
                <a:solidFill>
                  <a:srgbClr val="222222"/>
                </a:solidFill>
                <a:effectLst/>
              </a:rPr>
              <a:t>Esteban A, </a:t>
            </a:r>
            <a:r>
              <a:rPr lang="en-US" sz="3200" b="0" i="0" u="none" strike="noStrike" dirty="0" err="1">
                <a:solidFill>
                  <a:srgbClr val="222222"/>
                </a:solidFill>
                <a:effectLst/>
              </a:rPr>
              <a:t>Frutos-Vivar</a:t>
            </a:r>
            <a:r>
              <a:rPr lang="en-US" sz="3200" b="0" i="0" u="none" strike="noStrike" dirty="0">
                <a:solidFill>
                  <a:srgbClr val="222222"/>
                </a:solidFill>
                <a:effectLst/>
              </a:rPr>
              <a:t> F, Ferguson ND, Arabi Y, </a:t>
            </a:r>
            <a:r>
              <a:rPr lang="en-US" sz="3200" b="0" i="0" u="none" strike="noStrike" dirty="0" err="1">
                <a:solidFill>
                  <a:srgbClr val="222222"/>
                </a:solidFill>
                <a:effectLst/>
              </a:rPr>
              <a:t>Apezteguía</a:t>
            </a:r>
            <a:r>
              <a:rPr lang="en-US" sz="3200" b="0" i="0" u="none" strike="noStrike" dirty="0">
                <a:solidFill>
                  <a:srgbClr val="222222"/>
                </a:solidFill>
                <a:effectLst/>
              </a:rPr>
              <a:t> C, González M, Epstein SK, Hill NS, Nava S, Soares MA, </a:t>
            </a:r>
            <a:r>
              <a:rPr lang="en-US" sz="3200" b="0" i="0" u="none" strike="noStrike" dirty="0" err="1">
                <a:solidFill>
                  <a:srgbClr val="222222"/>
                </a:solidFill>
                <a:effectLst/>
              </a:rPr>
              <a:t>D'Empaire</a:t>
            </a:r>
            <a:r>
              <a:rPr lang="en-US" sz="3200" b="0" i="0" u="none" strike="noStrike" dirty="0">
                <a:solidFill>
                  <a:srgbClr val="222222"/>
                </a:solidFill>
                <a:effectLst/>
              </a:rPr>
              <a:t> G. Noninvasive positive-pressure ventilation for respiratory failure after extubation. New England Journal of Medicine. 2004 Jun 10;350(24):2452-60.</a:t>
            </a:r>
            <a:endParaRPr lang="en-US" sz="3200" dirty="0"/>
          </a:p>
          <a:p>
            <a:pPr marL="514350" indent="-514350">
              <a:buAutoNum type="arabicPeriod"/>
            </a:pPr>
            <a:r>
              <a:rPr lang="en-US" sz="3200" b="0" i="0" u="none" strike="noStrike" dirty="0">
                <a:solidFill>
                  <a:srgbClr val="333333"/>
                </a:solidFill>
                <a:effectLst/>
              </a:rPr>
              <a:t>Hernández G, Vaquero C, González P, et al. Effect of </a:t>
            </a:r>
            <a:r>
              <a:rPr lang="en-US" sz="3200" b="0" i="0" u="none" strike="noStrike" dirty="0" err="1">
                <a:solidFill>
                  <a:srgbClr val="333333"/>
                </a:solidFill>
                <a:effectLst/>
              </a:rPr>
              <a:t>Postextubation</a:t>
            </a:r>
            <a:r>
              <a:rPr lang="en-US" sz="3200" b="0" i="0" u="none" strike="noStrike" dirty="0">
                <a:solidFill>
                  <a:srgbClr val="333333"/>
                </a:solidFill>
                <a:effectLst/>
              </a:rPr>
              <a:t> High-Flow Nasal Cannula vs Conventional Oxygen Therapy on Reintubation in Low-Risk Patients: A Randomized Clinical Trial. </a:t>
            </a:r>
            <a:r>
              <a:rPr lang="en-US" sz="3200" b="0" i="1" u="none" strike="noStrike" dirty="0">
                <a:solidFill>
                  <a:srgbClr val="333333"/>
                </a:solidFill>
                <a:effectLst/>
              </a:rPr>
              <a:t>JAMA.</a:t>
            </a:r>
            <a:r>
              <a:rPr lang="en-US" sz="3200" b="0" i="0" u="none" strike="noStrike" dirty="0">
                <a:solidFill>
                  <a:srgbClr val="333333"/>
                </a:solidFill>
                <a:effectLst/>
              </a:rPr>
              <a:t>2016;315(13):1354–1361. doi:10.1001/jama.2016.2711</a:t>
            </a:r>
            <a:endParaRPr lang="en-US" sz="3200" b="0" i="0" u="none" strike="noStrike" dirty="0">
              <a:effectLst/>
            </a:endParaRPr>
          </a:p>
          <a:p>
            <a:pPr marL="514350" indent="-514350">
              <a:buAutoNum type="arabicPeriod"/>
            </a:pPr>
            <a:r>
              <a:rPr lang="en-US" sz="3200" b="0" i="0" u="none" strike="noStrike" dirty="0" err="1">
                <a:solidFill>
                  <a:srgbClr val="333333"/>
                </a:solidFill>
                <a:effectLst/>
              </a:rPr>
              <a:t>Thille</a:t>
            </a:r>
            <a:r>
              <a:rPr lang="en-US" sz="3200" b="0" i="0" u="none" strike="noStrike" dirty="0">
                <a:solidFill>
                  <a:srgbClr val="333333"/>
                </a:solidFill>
                <a:effectLst/>
              </a:rPr>
              <a:t> AW, Muller G, </a:t>
            </a:r>
            <a:r>
              <a:rPr lang="en-US" sz="3200" b="0" i="0" u="none" strike="noStrike" dirty="0" err="1">
                <a:solidFill>
                  <a:srgbClr val="333333"/>
                </a:solidFill>
                <a:effectLst/>
              </a:rPr>
              <a:t>Gacouin</a:t>
            </a:r>
            <a:r>
              <a:rPr lang="en-US" sz="3200" b="0" i="0" u="none" strike="noStrike" dirty="0">
                <a:solidFill>
                  <a:srgbClr val="333333"/>
                </a:solidFill>
                <a:effectLst/>
              </a:rPr>
              <a:t> A, et al. Effect of </a:t>
            </a:r>
            <a:r>
              <a:rPr lang="en-US" sz="3200" b="0" i="0" u="none" strike="noStrike" dirty="0" err="1">
                <a:solidFill>
                  <a:srgbClr val="333333"/>
                </a:solidFill>
                <a:effectLst/>
              </a:rPr>
              <a:t>Postextubation</a:t>
            </a:r>
            <a:r>
              <a:rPr lang="en-US" sz="3200" b="0" i="0" u="none" strike="noStrike" dirty="0">
                <a:solidFill>
                  <a:srgbClr val="333333"/>
                </a:solidFill>
                <a:effectLst/>
              </a:rPr>
              <a:t> High-Flow Nasal Oxygen With Noninvasive Ventilation vs High-Flow Nasal Oxygen Alone on Reintubation Among Patients at High Risk of Extubation Failure: A Randomized Clinical Trial.  </a:t>
            </a:r>
            <a:r>
              <a:rPr lang="en-US" sz="3200" b="0" i="1" u="none" strike="noStrike" dirty="0">
                <a:solidFill>
                  <a:srgbClr val="333333"/>
                </a:solidFill>
                <a:effectLst/>
              </a:rPr>
              <a:t>JAMA.</a:t>
            </a:r>
            <a:r>
              <a:rPr lang="en-US" sz="3200" b="0" i="0" u="none" strike="noStrike" dirty="0">
                <a:solidFill>
                  <a:srgbClr val="333333"/>
                </a:solidFill>
                <a:effectLst/>
              </a:rPr>
              <a:t> 2019;322(15):1465–1475. doi:10.1001/jama.2019.14901</a:t>
            </a:r>
            <a:endParaRPr lang="en-US" sz="3200" dirty="0">
              <a:solidFill>
                <a:srgbClr val="333333"/>
              </a:solidFill>
            </a:endParaRPr>
          </a:p>
          <a:p>
            <a:pPr marL="514350" indent="-514350">
              <a:buAutoNum type="arabicPeriod"/>
            </a:pPr>
            <a:r>
              <a:rPr lang="en-US" sz="3200" b="0" i="0" u="none" strike="noStrike" dirty="0">
                <a:solidFill>
                  <a:srgbClr val="212121"/>
                </a:solidFill>
                <a:effectLst/>
              </a:rPr>
              <a:t>Fernando SM, Tran A, </a:t>
            </a:r>
            <a:r>
              <a:rPr lang="en-US" sz="3200" b="0" i="0" u="none" strike="noStrike" dirty="0" err="1">
                <a:solidFill>
                  <a:srgbClr val="212121"/>
                </a:solidFill>
                <a:effectLst/>
              </a:rPr>
              <a:t>Sadeghirad</a:t>
            </a:r>
            <a:r>
              <a:rPr lang="en-US" sz="3200" b="0" i="0" u="none" strike="noStrike" dirty="0">
                <a:solidFill>
                  <a:srgbClr val="212121"/>
                </a:solidFill>
                <a:effectLst/>
              </a:rPr>
              <a:t> B, Burns KEA, Fan E, Brodie D, Munshi L, </a:t>
            </a:r>
            <a:r>
              <a:rPr lang="en-US" sz="3200" b="0" i="0" u="none" strike="noStrike" dirty="0" err="1">
                <a:solidFill>
                  <a:srgbClr val="212121"/>
                </a:solidFill>
                <a:effectLst/>
              </a:rPr>
              <a:t>Goligher</a:t>
            </a:r>
            <a:r>
              <a:rPr lang="en-US" sz="3200" b="0" i="0" u="none" strike="noStrike" dirty="0">
                <a:solidFill>
                  <a:srgbClr val="212121"/>
                </a:solidFill>
                <a:effectLst/>
              </a:rPr>
              <a:t> EC, Cook DJ, Fowler RA, </a:t>
            </a:r>
            <a:r>
              <a:rPr lang="en-US" sz="3200" b="0" i="0" u="none" strike="noStrike" dirty="0" err="1">
                <a:solidFill>
                  <a:srgbClr val="212121"/>
                </a:solidFill>
                <a:effectLst/>
              </a:rPr>
              <a:t>Herridge</a:t>
            </a:r>
            <a:r>
              <a:rPr lang="en-US" sz="3200" b="0" i="0" u="none" strike="noStrike" dirty="0">
                <a:solidFill>
                  <a:srgbClr val="212121"/>
                </a:solidFill>
                <a:effectLst/>
              </a:rPr>
              <a:t> MS, Cardinal P, Jaber S, </a:t>
            </a:r>
            <a:r>
              <a:rPr lang="en-US" sz="3200" b="0" i="0" u="none" strike="noStrike" dirty="0" err="1">
                <a:solidFill>
                  <a:srgbClr val="212121"/>
                </a:solidFill>
                <a:effectLst/>
              </a:rPr>
              <a:t>Møller</a:t>
            </a:r>
            <a:r>
              <a:rPr lang="en-US" sz="3200" b="0" i="0" u="none" strike="noStrike" dirty="0">
                <a:solidFill>
                  <a:srgbClr val="212121"/>
                </a:solidFill>
                <a:effectLst/>
              </a:rPr>
              <a:t> MH, </a:t>
            </a:r>
            <a:r>
              <a:rPr lang="en-US" sz="3200" b="0" i="0" u="none" strike="noStrike" dirty="0" err="1">
                <a:solidFill>
                  <a:srgbClr val="212121"/>
                </a:solidFill>
                <a:effectLst/>
              </a:rPr>
              <a:t>Thille</a:t>
            </a:r>
            <a:r>
              <a:rPr lang="en-US" sz="3200" b="0" i="0" u="none" strike="noStrike" dirty="0">
                <a:solidFill>
                  <a:srgbClr val="212121"/>
                </a:solidFill>
                <a:effectLst/>
              </a:rPr>
              <a:t> AW, Ferguson ND, Slutsky AS, </a:t>
            </a:r>
            <a:r>
              <a:rPr lang="en-US" sz="3200" b="0" i="0" u="none" strike="noStrike" dirty="0" err="1">
                <a:solidFill>
                  <a:srgbClr val="212121"/>
                </a:solidFill>
                <a:effectLst/>
              </a:rPr>
              <a:t>Brochard</a:t>
            </a:r>
            <a:r>
              <a:rPr lang="en-US" sz="3200" b="0" i="0" u="none" strike="noStrike" dirty="0">
                <a:solidFill>
                  <a:srgbClr val="212121"/>
                </a:solidFill>
                <a:effectLst/>
              </a:rPr>
              <a:t> LJ, Seely AJE, </a:t>
            </a:r>
            <a:r>
              <a:rPr lang="en-US" sz="3200" b="0" i="0" u="none" strike="noStrike" dirty="0" err="1">
                <a:solidFill>
                  <a:srgbClr val="212121"/>
                </a:solidFill>
                <a:effectLst/>
              </a:rPr>
              <a:t>Rochwerg</a:t>
            </a:r>
            <a:r>
              <a:rPr lang="en-US" sz="3200" b="0" i="0" u="none" strike="noStrike" dirty="0">
                <a:solidFill>
                  <a:srgbClr val="212121"/>
                </a:solidFill>
                <a:effectLst/>
              </a:rPr>
              <a:t> B. Noninvasive respiratory support following extubation in critically ill adults: a systematic review and network meta-analysis. Intensive Care Med. 2022 Feb;48(2):137-147. </a:t>
            </a:r>
            <a:r>
              <a:rPr lang="en-US" sz="3200" b="0" i="0" u="none" strike="noStrike" dirty="0" err="1">
                <a:solidFill>
                  <a:srgbClr val="212121"/>
                </a:solidFill>
                <a:effectLst/>
              </a:rPr>
              <a:t>doi</a:t>
            </a:r>
            <a:r>
              <a:rPr lang="en-US" sz="3200" b="0" i="0" u="none" strike="noStrike" dirty="0">
                <a:solidFill>
                  <a:srgbClr val="212121"/>
                </a:solidFill>
                <a:effectLst/>
              </a:rPr>
              <a:t>: 10.1007/s00134-021-06581-1. </a:t>
            </a:r>
            <a:r>
              <a:rPr lang="en-US" sz="3200" b="0" i="0" u="none" strike="noStrike" dirty="0" err="1">
                <a:solidFill>
                  <a:srgbClr val="212121"/>
                </a:solidFill>
                <a:effectLst/>
              </a:rPr>
              <a:t>Epub</a:t>
            </a:r>
            <a:r>
              <a:rPr lang="en-US" sz="3200" b="0" i="0" u="none" strike="noStrike" dirty="0">
                <a:solidFill>
                  <a:srgbClr val="212121"/>
                </a:solidFill>
                <a:effectLst/>
              </a:rPr>
              <a:t> 2021 Nov 25. PMID: 34825256.</a:t>
            </a:r>
          </a:p>
        </p:txBody>
      </p:sp>
      <p:sp>
        <p:nvSpPr>
          <p:cNvPr id="4" name="TextBox 3">
            <a:extLst>
              <a:ext uri="{FF2B5EF4-FFF2-40B4-BE49-F238E27FC236}">
                <a16:creationId xmlns:a16="http://schemas.microsoft.com/office/drawing/2014/main" id="{92266170-8AE4-A7E9-F221-CAEDE3EF58FF}"/>
              </a:ext>
            </a:extLst>
          </p:cNvPr>
          <p:cNvSpPr txBox="1"/>
          <p:nvPr/>
        </p:nvSpPr>
        <p:spPr>
          <a:xfrm>
            <a:off x="12552219" y="1098363"/>
            <a:ext cx="9518073" cy="1569660"/>
          </a:xfrm>
          <a:prstGeom prst="rect">
            <a:avLst/>
          </a:prstGeom>
          <a:noFill/>
        </p:spPr>
        <p:txBody>
          <a:bodyPr wrap="square" rtlCol="0">
            <a:spAutoFit/>
          </a:bodyPr>
          <a:lstStyle/>
          <a:p>
            <a:pPr algn="ctr"/>
            <a:r>
              <a:rPr lang="en-US" sz="9600" dirty="0">
                <a:solidFill>
                  <a:schemeClr val="bg1"/>
                </a:solidFill>
              </a:rPr>
              <a:t>References</a:t>
            </a:r>
          </a:p>
        </p:txBody>
      </p:sp>
    </p:spTree>
    <p:extLst>
      <p:ext uri="{BB962C8B-B14F-4D97-AF65-F5344CB8AC3E}">
        <p14:creationId xmlns:p14="http://schemas.microsoft.com/office/powerpoint/2010/main" val="2260187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pic>
        <p:nvPicPr>
          <p:cNvPr id="2" name="Content Placeholder 1">
            <a:extLst>
              <a:ext uri="{FF2B5EF4-FFF2-40B4-BE49-F238E27FC236}">
                <a16:creationId xmlns:a16="http://schemas.microsoft.com/office/drawing/2014/main" id="{6A2601A6-1A89-8813-0455-A66EBA9083FC}"/>
              </a:ext>
            </a:extLst>
          </p:cNvPr>
          <p:cNvPicPr>
            <a:picLocks noGrp="1" noChangeAspect="1"/>
          </p:cNvPicPr>
          <p:nvPr>
            <p:ph idx="1"/>
          </p:nvPr>
        </p:nvPicPr>
        <p:blipFill>
          <a:blip r:embed="rId5"/>
          <a:stretch>
            <a:fillRect/>
          </a:stretch>
        </p:blipFill>
        <p:spPr>
          <a:xfrm>
            <a:off x="11928764" y="3848955"/>
            <a:ext cx="9548667" cy="11310072"/>
          </a:xfrm>
        </p:spPr>
      </p:pic>
      <p:sp>
        <p:nvSpPr>
          <p:cNvPr id="4" name="TextBox 3">
            <a:extLst>
              <a:ext uri="{FF2B5EF4-FFF2-40B4-BE49-F238E27FC236}">
                <a16:creationId xmlns:a16="http://schemas.microsoft.com/office/drawing/2014/main" id="{92266170-8AE4-A7E9-F221-CAEDE3EF58FF}"/>
              </a:ext>
            </a:extLst>
          </p:cNvPr>
          <p:cNvSpPr txBox="1"/>
          <p:nvPr/>
        </p:nvSpPr>
        <p:spPr>
          <a:xfrm>
            <a:off x="12552219" y="1098363"/>
            <a:ext cx="9518073" cy="1323439"/>
          </a:xfrm>
          <a:prstGeom prst="rect">
            <a:avLst/>
          </a:prstGeom>
          <a:noFill/>
        </p:spPr>
        <p:txBody>
          <a:bodyPr wrap="square" rtlCol="0">
            <a:spAutoFit/>
          </a:bodyPr>
          <a:lstStyle/>
          <a:p>
            <a:pPr algn="ctr"/>
            <a:r>
              <a:rPr lang="en-US" sz="8000" dirty="0">
                <a:solidFill>
                  <a:schemeClr val="bg1"/>
                </a:solidFill>
              </a:rPr>
              <a:t>Questions</a:t>
            </a:r>
          </a:p>
        </p:txBody>
      </p:sp>
    </p:spTree>
    <p:extLst>
      <p:ext uri="{BB962C8B-B14F-4D97-AF65-F5344CB8AC3E}">
        <p14:creationId xmlns:p14="http://schemas.microsoft.com/office/powerpoint/2010/main" val="310831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5" name="Content Placeholder 4">
            <a:extLst>
              <a:ext uri="{FF2B5EF4-FFF2-40B4-BE49-F238E27FC236}">
                <a16:creationId xmlns:a16="http://schemas.microsoft.com/office/drawing/2014/main" id="{1A94AA9C-D78C-D7BD-FE2E-C7225B55A07C}"/>
              </a:ext>
            </a:extLst>
          </p:cNvPr>
          <p:cNvSpPr>
            <a:spLocks noGrp="1"/>
          </p:cNvSpPr>
          <p:nvPr>
            <p:ph idx="1"/>
          </p:nvPr>
        </p:nvSpPr>
        <p:spPr/>
        <p:txBody>
          <a:bodyPr>
            <a:normAutofit/>
          </a:bodyPr>
          <a:lstStyle/>
          <a:p>
            <a:pPr marL="0" indent="0">
              <a:buNone/>
            </a:pPr>
            <a:r>
              <a:rPr lang="en-US" sz="9600" dirty="0"/>
              <a:t>Physical Exam</a:t>
            </a:r>
          </a:p>
          <a:p>
            <a:pPr marL="0" indent="0">
              <a:buNone/>
            </a:pPr>
            <a:r>
              <a:rPr lang="en-US" sz="6000" dirty="0"/>
              <a:t>Intubated, sedated but easily arousable</a:t>
            </a:r>
          </a:p>
          <a:p>
            <a:pPr marL="0" indent="0">
              <a:buNone/>
            </a:pPr>
            <a:r>
              <a:rPr lang="en-US" sz="6000" dirty="0"/>
              <a:t>CV: Regular rate and rhythm</a:t>
            </a:r>
          </a:p>
          <a:p>
            <a:pPr marL="0" indent="0">
              <a:buNone/>
            </a:pPr>
            <a:r>
              <a:rPr lang="en-US" sz="6000" dirty="0"/>
              <a:t>Resp: Mild crackles at the bases, no rhonchi</a:t>
            </a:r>
          </a:p>
          <a:p>
            <a:pPr marL="0" indent="0">
              <a:buNone/>
            </a:pPr>
            <a:r>
              <a:rPr lang="en-US" sz="6000" dirty="0"/>
              <a:t>Abd: Soft, good bowel sounds</a:t>
            </a:r>
          </a:p>
          <a:p>
            <a:pPr marL="0" indent="0">
              <a:buNone/>
            </a:pPr>
            <a:r>
              <a:rPr lang="en-US" sz="6000" dirty="0"/>
              <a:t>Neuro: A&amp;O X 3, strong cough and gag</a:t>
            </a:r>
          </a:p>
          <a:p>
            <a:pPr marL="0" indent="0">
              <a:buNone/>
            </a:pPr>
            <a:endParaRPr lang="en-US" sz="9600" dirty="0"/>
          </a:p>
          <a:p>
            <a:pPr marL="0" indent="0">
              <a:buNone/>
            </a:pPr>
            <a:r>
              <a:rPr lang="en-US" sz="9600" dirty="0"/>
              <a:t>Passed SBT</a:t>
            </a:r>
          </a:p>
        </p:txBody>
      </p:sp>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1</a:t>
            </a:r>
          </a:p>
        </p:txBody>
      </p:sp>
      <p:pic>
        <p:nvPicPr>
          <p:cNvPr id="1026" name="Picture 2" descr="COVID-19 ARDS: clinical features and differences to “usual” pre-COVID ARDS  | The Medical Journal of Australia">
            <a:extLst>
              <a:ext uri="{FF2B5EF4-FFF2-40B4-BE49-F238E27FC236}">
                <a16:creationId xmlns:a16="http://schemas.microsoft.com/office/drawing/2014/main" id="{D8E36D82-49B0-25D3-AD00-9CACB2D015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172"/>
          <a:stretch/>
        </p:blipFill>
        <p:spPr bwMode="auto">
          <a:xfrm>
            <a:off x="16977360" y="4381500"/>
            <a:ext cx="15408564" cy="1075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77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err="1">
                  <a:solidFill>
                    <a:schemeClr val="dk1"/>
                  </a:solidFill>
                  <a:latin typeface="Times New Roman"/>
                  <a:ea typeface="Times New Roman"/>
                  <a:cs typeface="Times New Roman"/>
                  <a:sym typeface="Times New Roman"/>
                </a:rPr>
                <a:t>DDisc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Case 1</a:t>
            </a:r>
          </a:p>
        </p:txBody>
      </p:sp>
      <p:sp>
        <p:nvSpPr>
          <p:cNvPr id="9" name="Content Placeholder 8">
            <a:extLst>
              <a:ext uri="{FF2B5EF4-FFF2-40B4-BE49-F238E27FC236}">
                <a16:creationId xmlns:a16="http://schemas.microsoft.com/office/drawing/2014/main" id="{284946F5-CA49-9D62-E8F0-44A4051C5D52}"/>
              </a:ext>
            </a:extLst>
          </p:cNvPr>
          <p:cNvSpPr>
            <a:spLocks noGrp="1"/>
          </p:cNvSpPr>
          <p:nvPr>
            <p:ph idx="1"/>
          </p:nvPr>
        </p:nvSpPr>
        <p:spPr>
          <a:xfrm>
            <a:off x="1122218" y="3912551"/>
            <a:ext cx="29533042" cy="12333289"/>
          </a:xfrm>
        </p:spPr>
        <p:txBody>
          <a:bodyPr>
            <a:normAutofit/>
          </a:bodyPr>
          <a:lstStyle/>
          <a:p>
            <a:pPr marL="0" indent="0">
              <a:buNone/>
            </a:pPr>
            <a:r>
              <a:rPr lang="en-US" sz="8000" dirty="0"/>
              <a:t>Which of the following is true regarding extubation strategy for this patient?</a:t>
            </a:r>
          </a:p>
          <a:p>
            <a:pPr marL="0" indent="0">
              <a:buNone/>
            </a:pPr>
            <a:endParaRPr lang="en-US" sz="8000" dirty="0"/>
          </a:p>
          <a:p>
            <a:pPr marL="0" indent="0">
              <a:buNone/>
            </a:pPr>
            <a:r>
              <a:rPr lang="en-US" sz="8000" dirty="0"/>
              <a:t>1. Post-</a:t>
            </a:r>
            <a:r>
              <a:rPr lang="en-US" sz="8000" dirty="0" err="1"/>
              <a:t>extubation</a:t>
            </a:r>
            <a:r>
              <a:rPr lang="en-US" sz="8000" dirty="0"/>
              <a:t> NIV will only reduce rate of reintubation</a:t>
            </a:r>
          </a:p>
          <a:p>
            <a:pPr marL="0" indent="0">
              <a:buNone/>
            </a:pPr>
            <a:r>
              <a:rPr lang="en-US" sz="8000" dirty="0"/>
              <a:t>2. Post-</a:t>
            </a:r>
            <a:r>
              <a:rPr lang="en-US" sz="8000" dirty="0" err="1"/>
              <a:t>extubation</a:t>
            </a:r>
            <a:r>
              <a:rPr lang="en-US" sz="8000" dirty="0"/>
              <a:t> NIV does not have change any clinical outcomes</a:t>
            </a:r>
          </a:p>
          <a:p>
            <a:pPr marL="0" indent="0">
              <a:buNone/>
            </a:pPr>
            <a:r>
              <a:rPr lang="en-US" sz="8000" dirty="0"/>
              <a:t>3. Post-</a:t>
            </a:r>
            <a:r>
              <a:rPr lang="en-US" sz="8000" dirty="0" err="1"/>
              <a:t>extubation</a:t>
            </a:r>
            <a:r>
              <a:rPr lang="en-US" sz="8000" dirty="0"/>
              <a:t> NIV will reduce rate of intubation and 60 d mortality</a:t>
            </a:r>
          </a:p>
          <a:p>
            <a:pPr marL="0" indent="0">
              <a:buNone/>
            </a:pPr>
            <a:r>
              <a:rPr lang="en-US" sz="8000" dirty="0"/>
              <a:t>4. Post-</a:t>
            </a:r>
            <a:r>
              <a:rPr lang="en-US" sz="8000" dirty="0" err="1"/>
              <a:t>extubation</a:t>
            </a:r>
            <a:r>
              <a:rPr lang="en-US" sz="8000" dirty="0"/>
              <a:t> NIV is contraindicated in this patient</a:t>
            </a:r>
          </a:p>
        </p:txBody>
      </p:sp>
    </p:spTree>
    <p:extLst>
      <p:ext uri="{BB962C8B-B14F-4D97-AF65-F5344CB8AC3E}">
        <p14:creationId xmlns:p14="http://schemas.microsoft.com/office/powerpoint/2010/main" val="99319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9">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pic>
        <p:nvPicPr>
          <p:cNvPr id="7" name="Picture 6">
            <a:extLst>
              <a:ext uri="{FF2B5EF4-FFF2-40B4-BE49-F238E27FC236}">
                <a16:creationId xmlns:a16="http://schemas.microsoft.com/office/drawing/2014/main" id="{C12FCFA2-9A38-792C-644E-0EFFAB4B2DF8}"/>
              </a:ext>
            </a:extLst>
          </p:cNvPr>
          <p:cNvPicPr>
            <a:picLocks noChangeAspect="1"/>
          </p:cNvPicPr>
          <p:nvPr/>
        </p:nvPicPr>
        <p:blipFill>
          <a:blip r:embed="rId5"/>
          <a:stretch>
            <a:fillRect/>
          </a:stretch>
        </p:blipFill>
        <p:spPr>
          <a:xfrm>
            <a:off x="3380065" y="3912551"/>
            <a:ext cx="26478666" cy="11258176"/>
          </a:xfrm>
          <a:prstGeom prst="rect">
            <a:avLst/>
          </a:prstGeom>
        </p:spPr>
      </p:pic>
      <p:sp>
        <p:nvSpPr>
          <p:cNvPr id="14" name="TextBox 13">
            <a:extLst>
              <a:ext uri="{FF2B5EF4-FFF2-40B4-BE49-F238E27FC236}">
                <a16:creationId xmlns:a16="http://schemas.microsoft.com/office/drawing/2014/main" id="{ED890CDC-3604-70D5-2BB5-A380FC9E7420}"/>
              </a:ext>
            </a:extLst>
          </p:cNvPr>
          <p:cNvSpPr txBox="1"/>
          <p:nvPr/>
        </p:nvSpPr>
        <p:spPr>
          <a:xfrm>
            <a:off x="23070144" y="15328556"/>
            <a:ext cx="8842415" cy="584775"/>
          </a:xfrm>
          <a:prstGeom prst="rect">
            <a:avLst/>
          </a:prstGeom>
          <a:noFill/>
        </p:spPr>
        <p:txBody>
          <a:bodyPr wrap="square" rtlCol="0">
            <a:spAutoFit/>
          </a:bodyPr>
          <a:lstStyle/>
          <a:p>
            <a:r>
              <a:rPr lang="en-US" sz="3200" dirty="0"/>
              <a:t>Ouellette  et al,</a:t>
            </a:r>
            <a:r>
              <a:rPr lang="en-US" sz="3200" b="0" i="0" u="none" strike="noStrike" dirty="0">
                <a:solidFill>
                  <a:srgbClr val="212121"/>
                </a:solidFill>
                <a:effectLst/>
              </a:rPr>
              <a:t> Chest. 2017 Jan;151(1):166-180</a:t>
            </a:r>
            <a:endParaRPr lang="en-US" sz="3200" dirty="0"/>
          </a:p>
        </p:txBody>
      </p:sp>
    </p:spTree>
    <p:extLst>
      <p:ext uri="{BB962C8B-B14F-4D97-AF65-F5344CB8AC3E}">
        <p14:creationId xmlns:p14="http://schemas.microsoft.com/office/powerpoint/2010/main" val="125758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670560" y="213360"/>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PICO</a:t>
            </a:r>
          </a:p>
        </p:txBody>
      </p:sp>
      <p:sp>
        <p:nvSpPr>
          <p:cNvPr id="3" name="TextBox 2">
            <a:extLst>
              <a:ext uri="{FF2B5EF4-FFF2-40B4-BE49-F238E27FC236}">
                <a16:creationId xmlns:a16="http://schemas.microsoft.com/office/drawing/2014/main" id="{91F68DFE-4EC9-CF38-21B3-D778D586D309}"/>
              </a:ext>
            </a:extLst>
          </p:cNvPr>
          <p:cNvSpPr txBox="1"/>
          <p:nvPr/>
        </p:nvSpPr>
        <p:spPr>
          <a:xfrm>
            <a:off x="1881095" y="5818909"/>
            <a:ext cx="29042250" cy="369332"/>
          </a:xfrm>
          <a:prstGeom prst="rect">
            <a:avLst/>
          </a:prstGeom>
          <a:noFill/>
        </p:spPr>
        <p:txBody>
          <a:bodyPr wrap="square" rtlCol="0">
            <a:spAutoFit/>
          </a:bodyPr>
          <a:lstStyle/>
          <a:p>
            <a:r>
              <a:rPr lang="en-US" dirty="0"/>
              <a:t>-</a:t>
            </a:r>
          </a:p>
        </p:txBody>
      </p:sp>
      <p:pic>
        <p:nvPicPr>
          <p:cNvPr id="4" name="Picture 3">
            <a:extLst>
              <a:ext uri="{FF2B5EF4-FFF2-40B4-BE49-F238E27FC236}">
                <a16:creationId xmlns:a16="http://schemas.microsoft.com/office/drawing/2014/main" id="{56ABE33E-D5A4-8728-048C-9C032E6462E4}"/>
              </a:ext>
            </a:extLst>
          </p:cNvPr>
          <p:cNvPicPr>
            <a:picLocks noChangeAspect="1"/>
          </p:cNvPicPr>
          <p:nvPr/>
        </p:nvPicPr>
        <p:blipFill>
          <a:blip r:embed="rId5"/>
          <a:stretch>
            <a:fillRect/>
          </a:stretch>
        </p:blipFill>
        <p:spPr>
          <a:xfrm>
            <a:off x="6515706" y="3741556"/>
            <a:ext cx="20762241" cy="12504283"/>
          </a:xfrm>
          <a:prstGeom prst="rect">
            <a:avLst/>
          </a:prstGeom>
        </p:spPr>
      </p:pic>
      <p:sp>
        <p:nvSpPr>
          <p:cNvPr id="5" name="TextBox 4">
            <a:extLst>
              <a:ext uri="{FF2B5EF4-FFF2-40B4-BE49-F238E27FC236}">
                <a16:creationId xmlns:a16="http://schemas.microsoft.com/office/drawing/2014/main" id="{04B3E8CF-12DD-7D5B-776E-79578A18A1CD}"/>
              </a:ext>
            </a:extLst>
          </p:cNvPr>
          <p:cNvSpPr txBox="1"/>
          <p:nvPr/>
        </p:nvSpPr>
        <p:spPr>
          <a:xfrm>
            <a:off x="1457234" y="4197927"/>
            <a:ext cx="237566" cy="369332"/>
          </a:xfrm>
          <a:prstGeom prst="rect">
            <a:avLst/>
          </a:prstGeom>
          <a:noFill/>
        </p:spPr>
        <p:txBody>
          <a:bodyPr wrap="none" rtlCol="0">
            <a:spAutoFit/>
          </a:bodyPr>
          <a:lstStyle/>
          <a:p>
            <a:r>
              <a:rPr lang="en-US" dirty="0"/>
              <a:t> </a:t>
            </a:r>
          </a:p>
        </p:txBody>
      </p:sp>
      <p:sp>
        <p:nvSpPr>
          <p:cNvPr id="8" name="TextBox 7">
            <a:extLst>
              <a:ext uri="{FF2B5EF4-FFF2-40B4-BE49-F238E27FC236}">
                <a16:creationId xmlns:a16="http://schemas.microsoft.com/office/drawing/2014/main" id="{18595109-DF73-33AF-29DB-A73A85556C1C}"/>
              </a:ext>
            </a:extLst>
          </p:cNvPr>
          <p:cNvSpPr txBox="1"/>
          <p:nvPr/>
        </p:nvSpPr>
        <p:spPr>
          <a:xfrm>
            <a:off x="21945601" y="15418600"/>
            <a:ext cx="16459200" cy="707886"/>
          </a:xfrm>
          <a:prstGeom prst="rect">
            <a:avLst/>
          </a:prstGeom>
          <a:noFill/>
        </p:spPr>
        <p:txBody>
          <a:bodyPr wrap="square">
            <a:spAutoFit/>
          </a:bodyPr>
          <a:lstStyle/>
          <a:p>
            <a:r>
              <a:rPr lang="en-US" sz="4000" dirty="0"/>
              <a:t>Ouellette  et al,</a:t>
            </a:r>
            <a:r>
              <a:rPr lang="en-US" sz="4000" b="0" i="0" u="none" strike="noStrike" dirty="0">
                <a:solidFill>
                  <a:srgbClr val="212121"/>
                </a:solidFill>
                <a:effectLst/>
              </a:rPr>
              <a:t> Chest. 2017 Jan;151(1):166-180</a:t>
            </a:r>
            <a:endParaRPr lang="en-US" sz="4000" dirty="0"/>
          </a:p>
        </p:txBody>
      </p:sp>
    </p:spTree>
    <p:extLst>
      <p:ext uri="{BB962C8B-B14F-4D97-AF65-F5344CB8AC3E}">
        <p14:creationId xmlns:p14="http://schemas.microsoft.com/office/powerpoint/2010/main" val="298698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g8479a677c1_0_0"/>
          <p:cNvGrpSpPr/>
          <p:nvPr/>
        </p:nvGrpSpPr>
        <p:grpSpPr>
          <a:xfrm>
            <a:off x="781220" y="-39548"/>
            <a:ext cx="31241999" cy="3288994"/>
            <a:chOff x="-1149" y="-403"/>
            <a:chExt cx="28828" cy="3103"/>
          </a:xfrm>
        </p:grpSpPr>
        <p:pic>
          <p:nvPicPr>
            <p:cNvPr id="85" name="Google Shape;85;g8479a677c1_0_0"/>
            <p:cNvPicPr preferRelativeResize="0"/>
            <p:nvPr/>
          </p:nvPicPr>
          <p:blipFill rotWithShape="1">
            <a:blip r:embed="rId3">
              <a:alphaModFix/>
            </a:blip>
            <a:srcRect/>
            <a:stretch/>
          </p:blipFill>
          <p:spPr>
            <a:xfrm>
              <a:off x="-32" y="-16"/>
              <a:ext cx="27711" cy="2656"/>
            </a:xfrm>
            <a:prstGeom prst="rect">
              <a:avLst/>
            </a:prstGeom>
            <a:noFill/>
            <a:ln>
              <a:noFill/>
            </a:ln>
          </p:spPr>
        </p:pic>
        <p:sp>
          <p:nvSpPr>
            <p:cNvPr id="86" name="Google Shape;86;g8479a677c1_0_0"/>
            <p:cNvSpPr txBox="1"/>
            <p:nvPr/>
          </p:nvSpPr>
          <p:spPr>
            <a:xfrm>
              <a:off x="-1149" y="-403"/>
              <a:ext cx="28749" cy="3103"/>
            </a:xfrm>
            <a:prstGeom prst="rect">
              <a:avLst/>
            </a:prstGeom>
            <a:solidFill>
              <a:srgbClr val="1464B9"/>
            </a:solidFill>
            <a:ln>
              <a:noFill/>
            </a:ln>
          </p:spPr>
          <p:txBody>
            <a:bodyPr spcFirstLastPara="1" wrap="square" lIns="38400" tIns="19200" rIns="38400" bIns="19200" anchor="ctr" anchorCtr="0">
              <a:noAutofit/>
            </a:bodyPr>
            <a:lstStyle/>
            <a:p>
              <a:r>
                <a:rPr lang="en-US" sz="1001" dirty="0">
                  <a:solidFill>
                    <a:schemeClr val="dk1"/>
                  </a:solidFill>
                  <a:latin typeface="Times New Roman"/>
                  <a:ea typeface="Times New Roman"/>
                  <a:cs typeface="Times New Roman"/>
                  <a:sym typeface="Times New Roman"/>
                </a:rPr>
                <a:t>c</a:t>
              </a:r>
              <a:endParaRPr sz="1001" dirty="0">
                <a:solidFill>
                  <a:schemeClr val="dk1"/>
                </a:solidFill>
                <a:latin typeface="Times New Roman"/>
                <a:ea typeface="Times New Roman"/>
                <a:cs typeface="Times New Roman"/>
                <a:sym typeface="Times New Roman"/>
              </a:endParaRPr>
            </a:p>
          </p:txBody>
        </p:sp>
      </p:grpSp>
      <p:pic>
        <p:nvPicPr>
          <p:cNvPr id="10" name="Picture 10" descr="A picture containing text&#10;&#10;Description automatically generated">
            <a:extLst>
              <a:ext uri="{FF2B5EF4-FFF2-40B4-BE49-F238E27FC236}">
                <a16:creationId xmlns:a16="http://schemas.microsoft.com/office/drawing/2014/main" id="{88722DBF-01DE-3094-2EF0-A5CD5F2C99FE}"/>
              </a:ext>
            </a:extLst>
          </p:cNvPr>
          <p:cNvPicPr>
            <a:picLocks noChangeAspect="1"/>
          </p:cNvPicPr>
          <p:nvPr/>
        </p:nvPicPr>
        <p:blipFill>
          <a:blip r:embed="rId4"/>
          <a:stretch>
            <a:fillRect/>
          </a:stretch>
        </p:blipFill>
        <p:spPr>
          <a:xfrm>
            <a:off x="1457234" y="574912"/>
            <a:ext cx="3845662" cy="2370343"/>
          </a:xfrm>
          <a:prstGeom prst="rect">
            <a:avLst/>
          </a:prstGeom>
        </p:spPr>
      </p:pic>
      <p:sp>
        <p:nvSpPr>
          <p:cNvPr id="2" name="TextBox 1">
            <a:extLst>
              <a:ext uri="{FF2B5EF4-FFF2-40B4-BE49-F238E27FC236}">
                <a16:creationId xmlns:a16="http://schemas.microsoft.com/office/drawing/2014/main" id="{5E8C2CED-D317-9447-F125-76632407D3A1}"/>
              </a:ext>
            </a:extLst>
          </p:cNvPr>
          <p:cNvSpPr txBox="1"/>
          <p:nvPr/>
        </p:nvSpPr>
        <p:spPr>
          <a:xfrm>
            <a:off x="13258800" y="623557"/>
            <a:ext cx="7437120" cy="1785104"/>
          </a:xfrm>
          <a:prstGeom prst="rect">
            <a:avLst/>
          </a:prstGeom>
          <a:noFill/>
        </p:spPr>
        <p:txBody>
          <a:bodyPr wrap="square" rtlCol="0">
            <a:spAutoFit/>
          </a:bodyPr>
          <a:lstStyle/>
          <a:p>
            <a:pPr algn="ctr"/>
            <a:r>
              <a:rPr lang="en-US" sz="11000" dirty="0">
                <a:solidFill>
                  <a:schemeClr val="bg1"/>
                </a:solidFill>
                <a:latin typeface="Calibri" panose="020F0502020204030204" pitchFamily="34" charset="0"/>
                <a:cs typeface="Calibri" panose="020F0502020204030204" pitchFamily="34" charset="0"/>
              </a:rPr>
              <a:t>Evidence</a:t>
            </a:r>
          </a:p>
        </p:txBody>
      </p:sp>
      <p:sp>
        <p:nvSpPr>
          <p:cNvPr id="3" name="TextBox 2">
            <a:extLst>
              <a:ext uri="{FF2B5EF4-FFF2-40B4-BE49-F238E27FC236}">
                <a16:creationId xmlns:a16="http://schemas.microsoft.com/office/drawing/2014/main" id="{91F68DFE-4EC9-CF38-21B3-D778D586D309}"/>
              </a:ext>
            </a:extLst>
          </p:cNvPr>
          <p:cNvSpPr txBox="1"/>
          <p:nvPr/>
        </p:nvSpPr>
        <p:spPr>
          <a:xfrm>
            <a:off x="1881095" y="5818909"/>
            <a:ext cx="29042250" cy="369332"/>
          </a:xfrm>
          <a:prstGeom prst="rect">
            <a:avLst/>
          </a:prstGeom>
          <a:noFill/>
        </p:spPr>
        <p:txBody>
          <a:bodyPr wrap="square" rtlCol="0">
            <a:spAutoFit/>
          </a:bodyPr>
          <a:lstStyle/>
          <a:p>
            <a:r>
              <a:rPr lang="en-US" dirty="0"/>
              <a:t>-</a:t>
            </a:r>
          </a:p>
        </p:txBody>
      </p:sp>
      <p:sp>
        <p:nvSpPr>
          <p:cNvPr id="5" name="TextBox 4">
            <a:extLst>
              <a:ext uri="{FF2B5EF4-FFF2-40B4-BE49-F238E27FC236}">
                <a16:creationId xmlns:a16="http://schemas.microsoft.com/office/drawing/2014/main" id="{04B3E8CF-12DD-7D5B-776E-79578A18A1CD}"/>
              </a:ext>
            </a:extLst>
          </p:cNvPr>
          <p:cNvSpPr txBox="1"/>
          <p:nvPr/>
        </p:nvSpPr>
        <p:spPr>
          <a:xfrm>
            <a:off x="1457234" y="4197927"/>
            <a:ext cx="237566" cy="369332"/>
          </a:xfrm>
          <a:prstGeom prst="rect">
            <a:avLst/>
          </a:prstGeom>
          <a:noFill/>
        </p:spPr>
        <p:txBody>
          <a:bodyPr wrap="none" rtlCol="0">
            <a:spAutoFit/>
          </a:bodyPr>
          <a:lstStyle/>
          <a:p>
            <a:r>
              <a:rPr lang="en-US" dirty="0"/>
              <a:t> </a:t>
            </a:r>
          </a:p>
        </p:txBody>
      </p:sp>
      <p:pic>
        <p:nvPicPr>
          <p:cNvPr id="7" name="Picture 6">
            <a:extLst>
              <a:ext uri="{FF2B5EF4-FFF2-40B4-BE49-F238E27FC236}">
                <a16:creationId xmlns:a16="http://schemas.microsoft.com/office/drawing/2014/main" id="{A16AAF32-9902-B93C-4E4D-10E4E9D7B72D}"/>
              </a:ext>
            </a:extLst>
          </p:cNvPr>
          <p:cNvPicPr>
            <a:picLocks noChangeAspect="1"/>
          </p:cNvPicPr>
          <p:nvPr/>
        </p:nvPicPr>
        <p:blipFill>
          <a:blip r:embed="rId5"/>
          <a:stretch>
            <a:fillRect/>
          </a:stretch>
        </p:blipFill>
        <p:spPr>
          <a:xfrm>
            <a:off x="3997059" y="3596047"/>
            <a:ext cx="24724706" cy="12176739"/>
          </a:xfrm>
          <a:prstGeom prst="rect">
            <a:avLst/>
          </a:prstGeom>
        </p:spPr>
      </p:pic>
      <p:sp>
        <p:nvSpPr>
          <p:cNvPr id="9" name="TextBox 8">
            <a:extLst>
              <a:ext uri="{FF2B5EF4-FFF2-40B4-BE49-F238E27FC236}">
                <a16:creationId xmlns:a16="http://schemas.microsoft.com/office/drawing/2014/main" id="{DCA22E54-B6D1-898E-F95F-360F2676DFAC}"/>
              </a:ext>
            </a:extLst>
          </p:cNvPr>
          <p:cNvSpPr txBox="1"/>
          <p:nvPr/>
        </p:nvSpPr>
        <p:spPr>
          <a:xfrm>
            <a:off x="22278109" y="15730376"/>
            <a:ext cx="16459200" cy="707886"/>
          </a:xfrm>
          <a:prstGeom prst="rect">
            <a:avLst/>
          </a:prstGeom>
          <a:noFill/>
        </p:spPr>
        <p:txBody>
          <a:bodyPr wrap="square">
            <a:spAutoFit/>
          </a:bodyPr>
          <a:lstStyle/>
          <a:p>
            <a:r>
              <a:rPr lang="en-US" sz="4000" dirty="0"/>
              <a:t>Ouellette  et al,</a:t>
            </a:r>
            <a:r>
              <a:rPr lang="en-US" sz="4000" b="0" i="0" u="none" strike="noStrike" dirty="0">
                <a:solidFill>
                  <a:srgbClr val="212121"/>
                </a:solidFill>
                <a:effectLst/>
              </a:rPr>
              <a:t> Chest. 2017 Jan;151(1):166-180</a:t>
            </a:r>
            <a:endParaRPr lang="en-US" sz="4000" dirty="0"/>
          </a:p>
        </p:txBody>
      </p:sp>
    </p:spTree>
    <p:extLst>
      <p:ext uri="{BB962C8B-B14F-4D97-AF65-F5344CB8AC3E}">
        <p14:creationId xmlns:p14="http://schemas.microsoft.com/office/powerpoint/2010/main" val="30911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AF6B7A-DC65-D140-B789-126A8E96ACE0}" vid="{DE64B84B-4645-7A4E-A158-3AD09CCC72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3135</TotalTime>
  <Words>3241</Words>
  <Application>Microsoft Macintosh PowerPoint</Application>
  <PresentationFormat>Custom</PresentationFormat>
  <Paragraphs>290</Paragraphs>
  <Slides>43</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AdvOT1ef757c0</vt:lpstr>
      <vt:lpstr>AdvOT1ef757c0+20</vt:lpstr>
      <vt:lpstr>AdvOT1ef757c0+fb</vt:lpstr>
      <vt:lpstr>AdvOT7d6df7ab.I</vt:lpstr>
      <vt:lpstr>AdvP4C4E51</vt:lpstr>
      <vt:lpstr>AdvP4C4E74</vt:lpstr>
      <vt:lpstr>Arial</vt:lpstr>
      <vt:lpstr>Calibri</vt:lpstr>
      <vt:lpstr>Calibri Light</vt:lpstr>
      <vt:lpstr>Guardian TextSans Web</vt:lpstr>
      <vt:lpstr>NEJMQuadraat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shraddha desai</dc:creator>
  <cp:lastModifiedBy>Microsoft Office User</cp:lastModifiedBy>
  <cp:revision>13</cp:revision>
  <dcterms:created xsi:type="dcterms:W3CDTF">2023-03-26T23:02:26Z</dcterms:created>
  <dcterms:modified xsi:type="dcterms:W3CDTF">2023-09-25T00:45:28Z</dcterms:modified>
</cp:coreProperties>
</file>